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980" r:id="rId3"/>
    <p:sldId id="1173" r:id="rId4"/>
    <p:sldId id="1185" r:id="rId5"/>
    <p:sldId id="1180" r:id="rId6"/>
    <p:sldId id="1178" r:id="rId7"/>
    <p:sldId id="1177" r:id="rId8"/>
    <p:sldId id="1018" r:id="rId9"/>
    <p:sldId id="1019" r:id="rId10"/>
  </p:sldIdLst>
  <p:sldSz cx="12193270" cy="6858000"/>
  <p:notesSz cx="6858000" cy="9144000"/>
  <p:embeddedFontLst>
    <p:embeddedFont>
      <p:font typeface="华文中宋" panose="02010600040101010101" charset="-122"/>
      <p:regular r:id="rId15"/>
    </p:embeddedFont>
    <p:embeddedFont>
      <p:font typeface="华文琥珀" panose="02010800040101010101" charset="-122"/>
      <p:regular r:id="rId16"/>
    </p:embeddedFont>
    <p:embeddedFont>
      <p:font typeface="微软雅黑" panose="020B0503020204020204" pitchFamily="34" charset="-122"/>
      <p:regular r:id="rId17"/>
    </p:embeddedFont>
    <p:embeddedFont>
      <p:font typeface="Calibri" panose="020F0502020204030204" charset="0"/>
      <p:regular r:id="rId18"/>
      <p:bold r:id="rId19"/>
      <p:italic r:id="rId20"/>
      <p:boldItalic r:id="rId21"/>
    </p:embeddedFont>
  </p:embeddedFont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FFFF"/>
    </p:penClr>
    <p:extLst>
      <p:ext uri="{2FDB2607-1784-4EEB-B798-7EB5836EED8A}">
        <p14:showMediaCtrls xmlns:p14="http://schemas.microsoft.com/office/powerpoint/2010/main" val="1"/>
      </p:ext>
    </p:extLst>
  </p:showPr>
  <p:clrMru>
    <a:srgbClr val="FFFFFF"/>
    <a:srgbClr val="0033CC"/>
    <a:srgbClr val="9E0000"/>
    <a:srgbClr val="076C9A"/>
    <a:srgbClr val="4F80BD"/>
    <a:srgbClr val="0C0C53"/>
    <a:srgbClr val="3574A0"/>
    <a:srgbClr val="F1F1F1"/>
    <a:srgbClr val="E9E9E9"/>
    <a:srgbClr val="E93F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6" autoAdjust="0"/>
    <p:restoredTop sz="94660"/>
  </p:normalViewPr>
  <p:slideViewPr>
    <p:cSldViewPr>
      <p:cViewPr>
        <p:scale>
          <a:sx n="66" d="100"/>
          <a:sy n="66" d="100"/>
        </p:scale>
        <p:origin x="-834" y="-186"/>
      </p:cViewPr>
      <p:guideLst>
        <p:guide orient="horz" pos="2468"/>
        <p:guide pos="38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font" Target="fonts/font7.fntdata"/><Relationship Id="rId20" Type="http://schemas.openxmlformats.org/officeDocument/2006/relationships/font" Target="fonts/font6.fntdata"/><Relationship Id="rId2" Type="http://schemas.openxmlformats.org/officeDocument/2006/relationships/theme" Target="theme/theme1.xml"/><Relationship Id="rId19" Type="http://schemas.openxmlformats.org/officeDocument/2006/relationships/font" Target="fonts/font5.fntdata"/><Relationship Id="rId18" Type="http://schemas.openxmlformats.org/officeDocument/2006/relationships/font" Target="fonts/font4.fntdata"/><Relationship Id="rId17" Type="http://schemas.openxmlformats.org/officeDocument/2006/relationships/font" Target="fonts/font3.fntdata"/><Relationship Id="rId16" Type="http://schemas.openxmlformats.org/officeDocument/2006/relationships/font" Target="fonts/font2.fntdata"/><Relationship Id="rId15" Type="http://schemas.openxmlformats.org/officeDocument/2006/relationships/font" Target="fonts/font1.fntdata"/><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5AC2B-765E-4D76-BEFC-1DFA59EE77C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2A23D-2E84-40F3-83EC-A04ED12AC2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19" y="2130426"/>
            <a:ext cx="1036455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038" y="3886200"/>
            <a:ext cx="8535512"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52176E8-6A48-4E97-9525-644DD04CCE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427728-8E1F-439A-92FD-E286EC42A1EE}" type="slidenum">
              <a:rPr lang="zh-CN" altLang="en-US" smtClean="0"/>
            </a:fld>
            <a:endParaRPr lang="zh-CN" altLang="en-US"/>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base" hangingPunct="1"/>
            <a:endParaRPr lang="en-US" altLang="x-none" strike="noStrike" noProof="1"/>
          </a:p>
        </p:txBody>
      </p:sp>
      <p:sp>
        <p:nvSpPr>
          <p:cNvPr id="3" name="页脚占位符 2"/>
          <p:cNvSpPr>
            <a:spLocks noGrp="1"/>
          </p:cNvSpPr>
          <p:nvPr>
            <p:ph type="ftr" sz="quarter" idx="11"/>
          </p:nvPr>
        </p:nvSpPr>
        <p:spPr/>
        <p:txBody>
          <a:bodyPr/>
          <a:lstStyle/>
          <a:p>
            <a:pPr lvl="0" eaLnBrk="1" fontAlgn="base" hangingPunct="1"/>
            <a:endParaRPr lang="en-US" altLang="x-none"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宋体" panose="02010600030101010101" pitchFamily="2" charset="-122"/>
                <a:cs typeface="+mn-ea"/>
              </a:rPr>
            </a:fld>
            <a:endParaRPr lang="en-US" altLang="x-none" strike="noStrike" noProof="1"/>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hangingPunct="1"/>
            <a:fld id="{9A0DB2DC-4C9A-4742-B13C-FB6460FD3503}" type="slidenum">
              <a:rPr lang="en-US" altLang="zh-CN" sz="1400" b="0" dirty="0"/>
            </a:fld>
            <a:endParaRPr lang="en-US" altLang="zh-CN" sz="1400" b="0"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zh-CN" dirty="0"/>
            </a:fld>
            <a:endParaRPr lang="zh-CN"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t="-83000" b="-8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80" y="274639"/>
            <a:ext cx="10974229"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80" y="1600201"/>
            <a:ext cx="10974229"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79" y="6356351"/>
            <a:ext cx="2845171"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52176E8-6A48-4E97-9525-644DD04CCE4C}" type="datetimeFigureOut">
              <a:rPr lang="zh-CN" altLang="en-US" smtClean="0"/>
            </a:fld>
            <a:endParaRPr lang="zh-CN" altLang="en-US"/>
          </a:p>
        </p:txBody>
      </p:sp>
      <p:sp>
        <p:nvSpPr>
          <p:cNvPr id="5" name="页脚占位符 4"/>
          <p:cNvSpPr>
            <a:spLocks noGrp="1"/>
          </p:cNvSpPr>
          <p:nvPr>
            <p:ph type="ftr" sz="quarter" idx="3"/>
          </p:nvPr>
        </p:nvSpPr>
        <p:spPr>
          <a:xfrm>
            <a:off x="4166143" y="6356351"/>
            <a:ext cx="3861303"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8738" y="6356351"/>
            <a:ext cx="2845171"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4427728-8E1F-439A-92FD-E286EC42A1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push dir="u"/>
  </p:transition>
  <p:timing>
    <p:tnLst>
      <p:par>
        <p:cTn id="1" dur="indefinite" restart="never" nodeType="tmRoot"/>
      </p:par>
    </p:tnLst>
  </p:timing>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1609725" y="1548765"/>
            <a:ext cx="8710295" cy="762000"/>
          </a:xfrm>
          <a:prstGeom prst="rect">
            <a:avLst/>
          </a:prstGeom>
        </p:spPr>
        <p:txBody>
          <a:bodyPr wrap="square">
            <a:spAutoFit/>
          </a:bodyPr>
          <a:p>
            <a:pPr algn="ctr"/>
            <a:r>
              <a:rPr lang="en-US" altLang="zh-CN" sz="4400">
                <a:ln w="22225">
                  <a:solidFill>
                    <a:srgbClr val="C00000"/>
                  </a:solidFill>
                  <a:prstDash val="solid"/>
                </a:ln>
                <a:solidFill>
                  <a:srgbClr val="C00000"/>
                </a:solidFill>
                <a:effectLst/>
                <a:highlight>
                  <a:srgbClr val="FFFFFF"/>
                </a:highlight>
                <a:latin typeface="华文中宋" panose="02010600040101010101" charset="-122"/>
                <a:ea typeface="华文中宋" panose="02010600040101010101" charset="-122"/>
                <a:cs typeface="华文中宋" panose="02010600040101010101" charset="-122"/>
                <a:sym typeface="+mn-ea"/>
              </a:rPr>
              <a:t>  </a:t>
            </a:r>
            <a:endParaRPr lang="zh-CN" altLang="en-US" sz="4400" b="1" dirty="0" smtClean="0">
              <a:ln w="22225">
                <a:solidFill>
                  <a:srgbClr val="C00000"/>
                </a:solidFill>
                <a:prstDash val="solid"/>
              </a:ln>
              <a:solidFill>
                <a:srgbClr val="C00000"/>
              </a:solidFill>
              <a:effectLst/>
              <a:highlight>
                <a:srgbClr val="FFFFFF"/>
              </a:highlight>
              <a:latin typeface="华文中宋" panose="02010600040101010101" charset="-122"/>
              <a:ea typeface="华文中宋" panose="02010600040101010101" charset="-122"/>
              <a:cs typeface="华文中宋" panose="02010600040101010101" charset="-122"/>
              <a:sym typeface="+mn-ea"/>
            </a:endParaRPr>
          </a:p>
        </p:txBody>
      </p:sp>
      <p:grpSp>
        <p:nvGrpSpPr>
          <p:cNvPr id="13" name="组合 12"/>
          <p:cNvGrpSpPr/>
          <p:nvPr/>
        </p:nvGrpSpPr>
        <p:grpSpPr>
          <a:xfrm rot="5400000">
            <a:off x="6146800" y="-2776220"/>
            <a:ext cx="941705" cy="10234295"/>
            <a:chOff x="4819176" y="1826391"/>
            <a:chExt cx="2993523" cy="2825965"/>
          </a:xfrm>
        </p:grpSpPr>
        <p:grpSp>
          <p:nvGrpSpPr>
            <p:cNvPr id="14" name="组合 13"/>
            <p:cNvGrpSpPr/>
            <p:nvPr/>
          </p:nvGrpSpPr>
          <p:grpSpPr>
            <a:xfrm>
              <a:off x="4819176" y="1826391"/>
              <a:ext cx="2993523" cy="2825965"/>
              <a:chOff x="304800" y="892168"/>
              <a:chExt cx="4147845" cy="3781432"/>
            </a:xfrm>
            <a:effectLst>
              <a:outerShdw blurRad="444500" dist="254000" dir="8100000" algn="tr" rotWithShape="0">
                <a:prstClr val="black">
                  <a:alpha val="50000"/>
                </a:prstClr>
              </a:outerShdw>
            </a:effectLst>
          </p:grpSpPr>
          <p:sp>
            <p:nvSpPr>
              <p:cNvPr id="12" name="矩形 11"/>
              <p:cNvSpPr/>
              <p:nvPr/>
            </p:nvSpPr>
            <p:spPr>
              <a:xfrm>
                <a:off x="304800" y="892168"/>
                <a:ext cx="4147845" cy="3781432"/>
              </a:xfrm>
              <a:prstGeom prst="rect">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1218565">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6" name="矩形 15"/>
              <p:cNvSpPr/>
              <p:nvPr/>
            </p:nvSpPr>
            <p:spPr>
              <a:xfrm>
                <a:off x="399308" y="1076473"/>
                <a:ext cx="3958829" cy="3509675"/>
              </a:xfrm>
              <a:prstGeom prst="rect">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1218565">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7" name="矩形 16"/>
            <p:cNvSpPr/>
            <p:nvPr/>
          </p:nvSpPr>
          <p:spPr>
            <a:xfrm>
              <a:off x="5036504" y="1880331"/>
              <a:ext cx="2555077" cy="2554311"/>
            </a:xfrm>
            <a:prstGeom prst="rect">
              <a:avLst/>
            </a:prstGeom>
            <a:gradFill flip="none" rotWithShape="1">
              <a:gsLst>
                <a:gs pos="0">
                  <a:srgbClr val="012D86"/>
                </a:gs>
                <a:gs pos="100000">
                  <a:srgbClr val="0E2557"/>
                </a:gs>
              </a:gsLst>
              <a:lin ang="5400000" scaled="0"/>
            </a:gradFill>
            <a:ln w="28575" cap="flat" cmpd="sng" algn="ctr">
              <a:noFill/>
              <a:prstDash val="solid"/>
            </a:ln>
            <a:effectLst>
              <a:outerShdw blurRad="63500" sx="102000" sy="102000" algn="ctr" rotWithShape="0">
                <a:prstClr val="black">
                  <a:alpha val="40000"/>
                </a:prstClr>
              </a:outerShdw>
            </a:effectLst>
          </p:spPr>
          <p:txBody>
            <a:bodyPr rtlCol="0" anchor="ctr"/>
            <a:p>
              <a:pPr algn="ctr" defTabSz="1218565">
                <a:defRPr/>
              </a:pPr>
              <a:endParaRPr lang="zh-CN" altLang="en-US" kern="0">
                <a:pattFill prst="pct5">
                  <a:fgClr>
                    <a:schemeClr val="accent1"/>
                  </a:fgClr>
                  <a:bgClr>
                    <a:schemeClr val="bg1"/>
                  </a:bgClr>
                </a:pattFill>
                <a:latin typeface="Palatino Linotype" panose="02040502050505030304"/>
                <a:ea typeface="宋体" panose="02010600030101010101" pitchFamily="2" charset="-122"/>
              </a:endParaRPr>
            </a:p>
          </p:txBody>
        </p:sp>
      </p:grpSp>
      <p:sp>
        <p:nvSpPr>
          <p:cNvPr id="18" name="文本框 17"/>
          <p:cNvSpPr txBox="1"/>
          <p:nvPr/>
        </p:nvSpPr>
        <p:spPr>
          <a:xfrm>
            <a:off x="1524000" y="1884045"/>
            <a:ext cx="9925685" cy="914400"/>
          </a:xfrm>
          <a:prstGeom prst="rect">
            <a:avLst/>
          </a:prstGeom>
          <a:noFill/>
        </p:spPr>
        <p:txBody>
          <a:bodyPr wrap="square" rtlCol="0">
            <a:spAutoFit/>
            <a:scene3d>
              <a:camera prst="orthographicFront"/>
              <a:lightRig rig="threePt" dir="t"/>
            </a:scene3d>
          </a:bodyPr>
          <a:p>
            <a:pPr algn="ctr"/>
            <a:r>
              <a:rPr lang="en-US" altLang="zh-CN"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  </a:t>
            </a:r>
            <a:r>
              <a:rPr lang="zh-CN" altLang="en-US" sz="5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医改医保政策解读部分 </a:t>
            </a:r>
            <a:endParaRPr lang="zh-CN" altLang="en-US" sz="5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FillTx/>
              <a:latin typeface="华文琥珀" panose="02010800040101010101" charset="-122"/>
              <a:ea typeface="华文琥珀" panose="02010800040101010101" charset="-122"/>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4"/>
          <p:cNvSpPr txBox="1">
            <a:spLocks noChangeArrowheads="1"/>
          </p:cNvSpPr>
          <p:nvPr/>
        </p:nvSpPr>
        <p:spPr bwMode="auto">
          <a:xfrm>
            <a:off x="1141817" y="790571"/>
            <a:ext cx="10715999" cy="1458595"/>
          </a:xfrm>
          <a:prstGeom prst="rect">
            <a:avLst/>
          </a:prstGeom>
          <a:noFill/>
          <a:ln w="9525">
            <a:noFill/>
            <a:miter lim="800000"/>
          </a:ln>
        </p:spPr>
        <p:txBody>
          <a:bodyPr wrap="square">
            <a:spAutoFit/>
          </a:bodyPr>
          <a:p>
            <a:pPr algn="l" eaLnBrk="0" hangingPunct="0">
              <a:buClr>
                <a:srgbClr val="C00000"/>
              </a:buClr>
              <a:buFont typeface="Wingdings" panose="05000000000000000000" pitchFamily="2" charset="2"/>
              <a:buChar char="n"/>
            </a:pPr>
            <a:endParaRPr lang="zh-CN" altLang="en-US" sz="2400" dirty="0" smtClean="0">
              <a:solidFill>
                <a:srgbClr val="002060"/>
              </a:solidFill>
              <a:latin typeface="微软雅黑" panose="020B0503020204020204" pitchFamily="34" charset="-122"/>
              <a:ea typeface="微软雅黑" panose="020B0503020204020204" pitchFamily="34" charset="-122"/>
            </a:endParaRPr>
          </a:p>
          <a:p>
            <a:pPr algn="l" eaLnBrk="0" hangingPunct="0">
              <a:buClr>
                <a:srgbClr val="C00000"/>
              </a:buClr>
              <a:buFont typeface="Wingdings" panose="05000000000000000000" pitchFamily="2" charset="2"/>
              <a:buChar char="n"/>
            </a:pPr>
            <a:endParaRPr lang="zh-CN" altLang="en-US" sz="3200">
              <a:highlight>
                <a:srgbClr val="FFFFFF"/>
              </a:highlight>
              <a:latin typeface="华文中宋" panose="02010600040101010101" charset="-122"/>
              <a:ea typeface="华文中宋" panose="02010600040101010101" charset="-122"/>
              <a:cs typeface="宋体" panose="02010600030101010101" pitchFamily="2" charset="-122"/>
              <a:sym typeface="+mn-ea"/>
            </a:endParaRPr>
          </a:p>
          <a:p>
            <a:pPr algn="l" eaLnBrk="0" hangingPunct="0">
              <a:buClr>
                <a:srgbClr val="C00000"/>
              </a:buClr>
              <a:buFont typeface="Wingdings" panose="05000000000000000000" pitchFamily="2" charset="2"/>
              <a:buChar char="n"/>
            </a:pPr>
            <a:endParaRPr lang="en-US" altLang="zh-CN" sz="3200" dirty="0">
              <a:solidFill>
                <a:srgbClr val="002060"/>
              </a:solidFill>
              <a:latin typeface="微软雅黑" panose="020B0503020204020204" pitchFamily="34" charset="-122"/>
              <a:ea typeface="微软雅黑" panose="020B0503020204020204" pitchFamily="34" charset="-122"/>
            </a:endParaRPr>
          </a:p>
        </p:txBody>
      </p:sp>
      <p:sp>
        <p:nvSpPr>
          <p:cNvPr id="10" name="TextBox 4"/>
          <p:cNvSpPr txBox="1">
            <a:spLocks noChangeArrowheads="1"/>
          </p:cNvSpPr>
          <p:nvPr/>
        </p:nvSpPr>
        <p:spPr bwMode="auto">
          <a:xfrm>
            <a:off x="211455" y="2035175"/>
            <a:ext cx="11770360" cy="3931920"/>
          </a:xfrm>
          <a:prstGeom prst="rect">
            <a:avLst/>
          </a:prstGeom>
          <a:noFill/>
          <a:ln w="9525">
            <a:noFill/>
            <a:miter lim="800000"/>
          </a:ln>
        </p:spPr>
        <p:txBody>
          <a:bodyPr wrap="square">
            <a:spAutoFit/>
          </a:bodyPr>
          <a:p>
            <a:pPr indent="0" algn="l" eaLnBrk="0" fontAlgn="auto" hangingPunct="0">
              <a:lnSpc>
                <a:spcPct val="150000"/>
              </a:lnSpc>
              <a:buClr>
                <a:srgbClr val="C00000"/>
              </a:buClr>
              <a:buFont typeface="Wingdings" panose="05000000000000000000" pitchFamily="2" charset="2"/>
              <a:buNone/>
            </a:pPr>
            <a:r>
              <a:rPr lang="en-US" altLang="zh-CN"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         </a:t>
            </a:r>
            <a:r>
              <a:rPr lang="zh-CN" altLang="en-US"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全市</a:t>
            </a:r>
            <a:r>
              <a:rPr lang="zh-CN" altLang="en-US" sz="2800">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所有医疗保险定点医院（含新农合定点）同步实施，</a:t>
            </a:r>
            <a:endParaRPr lang="zh-CN" altLang="en-US" sz="2800">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endParaRPr>
          </a:p>
          <a:p>
            <a:pPr indent="0" algn="l" eaLnBrk="0" fontAlgn="auto" hangingPunct="0">
              <a:lnSpc>
                <a:spcPct val="150000"/>
              </a:lnSpc>
              <a:buClr>
                <a:srgbClr val="C00000"/>
              </a:buClr>
              <a:buFont typeface="Wingdings" panose="05000000000000000000" pitchFamily="2" charset="2"/>
              <a:buNone/>
            </a:pPr>
            <a:r>
              <a:rPr lang="zh-CN" altLang="en-US"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（包括公立、民营、</a:t>
            </a:r>
            <a:r>
              <a:rPr lang="zh-CN" altLang="en-US" sz="2800">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解放军、武警部队在京</a:t>
            </a:r>
            <a:r>
              <a:rPr lang="en-US" altLang="zh-CN"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3684</a:t>
            </a:r>
            <a:r>
              <a:rPr lang="zh-CN" altLang="en-US"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家医保定点医疗机构）；</a:t>
            </a:r>
            <a:endParaRPr lang="zh-CN" altLang="en-US"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endParaRPr>
          </a:p>
          <a:p>
            <a:pPr indent="0" algn="l" eaLnBrk="0" fontAlgn="auto" hangingPunct="0">
              <a:lnSpc>
                <a:spcPct val="150000"/>
              </a:lnSpc>
              <a:buClr>
                <a:srgbClr val="C00000"/>
              </a:buClr>
              <a:buFont typeface="Wingdings" panose="05000000000000000000" pitchFamily="2" charset="2"/>
              <a:buNone/>
            </a:pPr>
            <a:endParaRPr lang="zh-CN" altLang="en-US"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endParaRPr>
          </a:p>
          <a:p>
            <a:pPr indent="0" algn="l" eaLnBrk="0" fontAlgn="auto" hangingPunct="0">
              <a:lnSpc>
                <a:spcPct val="150000"/>
              </a:lnSpc>
              <a:buClr>
                <a:srgbClr val="C00000"/>
              </a:buClr>
              <a:buFont typeface="Wingdings" panose="05000000000000000000" pitchFamily="2" charset="2"/>
              <a:buNone/>
            </a:pPr>
            <a:r>
              <a:rPr lang="zh-CN" altLang="en-US"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         医事服务费调整</a:t>
            </a:r>
            <a:r>
              <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纳入本市</a:t>
            </a:r>
            <a:r>
              <a:rPr lang="zh-CN" altLang="en-US" sz="2800">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基本医疗保险（城镇职工、城镇居民）、</a:t>
            </a:r>
            <a:endParaRPr lang="zh-CN" altLang="en-US" sz="2800">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indent="0" algn="l" eaLnBrk="0" fontAlgn="auto" hangingPunct="0">
              <a:lnSpc>
                <a:spcPct val="150000"/>
              </a:lnSpc>
              <a:buClr>
                <a:srgbClr val="C00000"/>
              </a:buClr>
              <a:buFont typeface="Wingdings" panose="05000000000000000000" pitchFamily="2" charset="2"/>
              <a:buNone/>
            </a:pPr>
            <a:r>
              <a:rPr lang="zh-CN" altLang="en-US" sz="2800">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     生育保险和工伤保险</a:t>
            </a:r>
            <a:r>
              <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支付范围。</a:t>
            </a:r>
            <a:endPar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indent="0" algn="l" eaLnBrk="0" fontAlgn="auto" hangingPunct="0">
              <a:lnSpc>
                <a:spcPct val="150000"/>
              </a:lnSpc>
              <a:buClr>
                <a:srgbClr val="C00000"/>
              </a:buClr>
              <a:buFont typeface="Wingdings" panose="05000000000000000000" pitchFamily="2" charset="2"/>
              <a:buNone/>
            </a:pPr>
            <a:endParaRPr lang="zh-CN" altLang="en-US" sz="2800" dirty="0">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endParaRPr>
          </a:p>
        </p:txBody>
      </p:sp>
      <p:grpSp>
        <p:nvGrpSpPr>
          <p:cNvPr id="13" name="组合 12"/>
          <p:cNvGrpSpPr/>
          <p:nvPr/>
        </p:nvGrpSpPr>
        <p:grpSpPr>
          <a:xfrm rot="5400000">
            <a:off x="5735320" y="-4570730"/>
            <a:ext cx="1003300" cy="10982959"/>
            <a:chOff x="4819176" y="1826391"/>
            <a:chExt cx="2993523" cy="2825965"/>
          </a:xfrm>
        </p:grpSpPr>
        <p:grpSp>
          <p:nvGrpSpPr>
            <p:cNvPr id="14" name="组合 13"/>
            <p:cNvGrpSpPr/>
            <p:nvPr/>
          </p:nvGrpSpPr>
          <p:grpSpPr>
            <a:xfrm>
              <a:off x="4819176" y="1826391"/>
              <a:ext cx="2993523" cy="2825965"/>
              <a:chOff x="304800" y="892168"/>
              <a:chExt cx="4147845" cy="3781432"/>
            </a:xfrm>
            <a:effectLst>
              <a:outerShdw blurRad="444500" dist="254000" dir="8100000" algn="tr" rotWithShape="0">
                <a:prstClr val="black">
                  <a:alpha val="50000"/>
                </a:prstClr>
              </a:outerShdw>
            </a:effectLst>
          </p:grpSpPr>
          <p:sp>
            <p:nvSpPr>
              <p:cNvPr id="12" name="矩形 11"/>
              <p:cNvSpPr/>
              <p:nvPr/>
            </p:nvSpPr>
            <p:spPr>
              <a:xfrm>
                <a:off x="304800" y="892168"/>
                <a:ext cx="4147845" cy="3781432"/>
              </a:xfrm>
              <a:prstGeom prst="rect">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1218565">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6" name="矩形 15"/>
              <p:cNvSpPr/>
              <p:nvPr/>
            </p:nvSpPr>
            <p:spPr>
              <a:xfrm>
                <a:off x="399308" y="1076473"/>
                <a:ext cx="3958829" cy="3509675"/>
              </a:xfrm>
              <a:prstGeom prst="rect">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1218565">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7" name="矩形 16"/>
            <p:cNvSpPr/>
            <p:nvPr/>
          </p:nvSpPr>
          <p:spPr>
            <a:xfrm>
              <a:off x="5036504" y="1880331"/>
              <a:ext cx="2555077" cy="2554311"/>
            </a:xfrm>
            <a:prstGeom prst="rect">
              <a:avLst/>
            </a:prstGeom>
            <a:gradFill flip="none" rotWithShape="1">
              <a:gsLst>
                <a:gs pos="0">
                  <a:srgbClr val="012D86"/>
                </a:gs>
                <a:gs pos="100000">
                  <a:srgbClr val="0E2557"/>
                </a:gs>
              </a:gsLst>
              <a:lin ang="5400000" scaled="0"/>
            </a:gradFill>
            <a:ln w="28575" cap="flat" cmpd="sng" algn="ctr">
              <a:noFill/>
              <a:prstDash val="solid"/>
            </a:ln>
            <a:effectLst>
              <a:outerShdw blurRad="63500" sx="102000" sy="102000" algn="ctr" rotWithShape="0">
                <a:prstClr val="black">
                  <a:alpha val="40000"/>
                </a:prstClr>
              </a:outerShdw>
            </a:effectLst>
          </p:spPr>
          <p:txBody>
            <a:bodyPr rtlCol="0" anchor="ctr"/>
            <a:p>
              <a:pPr algn="ctr" defTabSz="1218565">
                <a:defRPr/>
              </a:pPr>
              <a:endParaRPr lang="zh-CN" altLang="en-US" kern="0">
                <a:pattFill prst="pct5">
                  <a:fgClr>
                    <a:schemeClr val="accent1"/>
                  </a:fgClr>
                  <a:bgClr>
                    <a:schemeClr val="bg1"/>
                  </a:bgClr>
                </a:pattFill>
                <a:latin typeface="Palatino Linotype" panose="02040502050505030304"/>
                <a:ea typeface="宋体" panose="02010600030101010101" pitchFamily="2" charset="-122"/>
              </a:endParaRPr>
            </a:p>
          </p:txBody>
        </p:sp>
      </p:grpSp>
      <p:sp>
        <p:nvSpPr>
          <p:cNvPr id="18" name="文本框 17"/>
          <p:cNvSpPr txBox="1"/>
          <p:nvPr/>
        </p:nvSpPr>
        <p:spPr>
          <a:xfrm>
            <a:off x="1453515" y="600710"/>
            <a:ext cx="9925685" cy="640080"/>
          </a:xfrm>
          <a:prstGeom prst="rect">
            <a:avLst/>
          </a:prstGeom>
          <a:noFill/>
        </p:spPr>
        <p:txBody>
          <a:bodyPr wrap="square" rtlCol="0">
            <a:spAutoFit/>
            <a:scene3d>
              <a:camera prst="orthographicFront"/>
              <a:lightRig rig="threePt" dir="t"/>
            </a:scene3d>
          </a:bodyPr>
          <a:p>
            <a:pPr algn="ctr"/>
            <a:r>
              <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一、医事服务费医保支付范围</a:t>
            </a:r>
            <a:endPar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FillTx/>
              <a:latin typeface="华文琥珀" panose="02010800040101010101" charset="-122"/>
              <a:ea typeface="华文琥珀" panose="02010800040101010101" charset="-122"/>
            </a:endParaRPr>
          </a:p>
        </p:txBody>
      </p:sp>
      <p:sp>
        <p:nvSpPr>
          <p:cNvPr id="2" name="椭圆 1"/>
          <p:cNvSpPr/>
          <p:nvPr/>
        </p:nvSpPr>
        <p:spPr>
          <a:xfrm>
            <a:off x="861695" y="2354580"/>
            <a:ext cx="280035" cy="216535"/>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4" name="椭圆 3"/>
          <p:cNvSpPr/>
          <p:nvPr/>
        </p:nvSpPr>
        <p:spPr>
          <a:xfrm>
            <a:off x="861695" y="4290695"/>
            <a:ext cx="280035" cy="216535"/>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12"/>
          <p:cNvGrpSpPr/>
          <p:nvPr/>
        </p:nvGrpSpPr>
        <p:grpSpPr>
          <a:xfrm rot="5400000">
            <a:off x="5645150" y="-4759960"/>
            <a:ext cx="1003300" cy="10982959"/>
            <a:chOff x="4819176" y="1826391"/>
            <a:chExt cx="2993523" cy="2825965"/>
          </a:xfrm>
        </p:grpSpPr>
        <p:grpSp>
          <p:nvGrpSpPr>
            <p:cNvPr id="14" name="组合 13"/>
            <p:cNvGrpSpPr/>
            <p:nvPr/>
          </p:nvGrpSpPr>
          <p:grpSpPr>
            <a:xfrm>
              <a:off x="4819176" y="1826391"/>
              <a:ext cx="2993523" cy="2825965"/>
              <a:chOff x="304800" y="892168"/>
              <a:chExt cx="4147845" cy="3781432"/>
            </a:xfrm>
            <a:effectLst>
              <a:outerShdw blurRad="444500" dist="254000" dir="8100000" algn="tr" rotWithShape="0">
                <a:prstClr val="black">
                  <a:alpha val="50000"/>
                </a:prstClr>
              </a:outerShdw>
            </a:effectLst>
          </p:grpSpPr>
          <p:sp>
            <p:nvSpPr>
              <p:cNvPr id="12" name="矩形 11"/>
              <p:cNvSpPr/>
              <p:nvPr/>
            </p:nvSpPr>
            <p:spPr>
              <a:xfrm>
                <a:off x="304800" y="892168"/>
                <a:ext cx="4147845" cy="3781432"/>
              </a:xfrm>
              <a:prstGeom prst="rect">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1218565">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6" name="矩形 15"/>
              <p:cNvSpPr/>
              <p:nvPr/>
            </p:nvSpPr>
            <p:spPr>
              <a:xfrm>
                <a:off x="399308" y="1076473"/>
                <a:ext cx="3958829" cy="3509675"/>
              </a:xfrm>
              <a:prstGeom prst="rect">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1218565">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7" name="矩形 16"/>
            <p:cNvSpPr/>
            <p:nvPr/>
          </p:nvSpPr>
          <p:spPr>
            <a:xfrm>
              <a:off x="5036504" y="1880331"/>
              <a:ext cx="2555077" cy="2554311"/>
            </a:xfrm>
            <a:prstGeom prst="rect">
              <a:avLst/>
            </a:prstGeom>
            <a:gradFill flip="none" rotWithShape="1">
              <a:gsLst>
                <a:gs pos="0">
                  <a:srgbClr val="012D86"/>
                </a:gs>
                <a:gs pos="100000">
                  <a:srgbClr val="0E2557"/>
                </a:gs>
              </a:gsLst>
              <a:lin ang="5400000" scaled="0"/>
            </a:gradFill>
            <a:ln w="28575" cap="flat" cmpd="sng" algn="ctr">
              <a:noFill/>
              <a:prstDash val="solid"/>
            </a:ln>
            <a:effectLst>
              <a:outerShdw blurRad="63500" sx="102000" sy="102000" algn="ctr" rotWithShape="0">
                <a:prstClr val="black">
                  <a:alpha val="40000"/>
                </a:prstClr>
              </a:outerShdw>
            </a:effectLst>
          </p:spPr>
          <p:txBody>
            <a:bodyPr rtlCol="0" anchor="ctr"/>
            <a:p>
              <a:pPr algn="ctr" defTabSz="1218565">
                <a:defRPr/>
              </a:pPr>
              <a:endParaRPr lang="zh-CN" altLang="en-US" kern="0">
                <a:pattFill prst="pct5">
                  <a:fgClr>
                    <a:schemeClr val="accent1"/>
                  </a:fgClr>
                  <a:bgClr>
                    <a:schemeClr val="bg1"/>
                  </a:bgClr>
                </a:pattFill>
                <a:latin typeface="Palatino Linotype" panose="02040502050505030304"/>
                <a:ea typeface="宋体" panose="02010600030101010101" pitchFamily="2" charset="-122"/>
              </a:endParaRPr>
            </a:p>
          </p:txBody>
        </p:sp>
      </p:grpSp>
      <p:sp>
        <p:nvSpPr>
          <p:cNvPr id="18" name="文本框 17"/>
          <p:cNvSpPr txBox="1"/>
          <p:nvPr/>
        </p:nvSpPr>
        <p:spPr>
          <a:xfrm>
            <a:off x="1416685" y="411480"/>
            <a:ext cx="9925685" cy="640080"/>
          </a:xfrm>
          <a:prstGeom prst="rect">
            <a:avLst/>
          </a:prstGeom>
          <a:noFill/>
        </p:spPr>
        <p:txBody>
          <a:bodyPr wrap="square" rtlCol="0">
            <a:spAutoFit/>
          </a:bodyPr>
          <a:p>
            <a:pPr algn="ctr"/>
            <a:r>
              <a:rPr lang="en-US" altLang="zh-CN"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  </a:t>
            </a:r>
            <a:r>
              <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二、 医事服务费实行</a:t>
            </a:r>
            <a:r>
              <a:rPr lang="zh-CN" altLang="en-US" sz="3600" dirty="0" smtClean="0">
                <a:ln w="22225">
                  <a:solidFill>
                    <a:srgbClr val="FFFF00"/>
                  </a:solidFill>
                  <a:prstDash val="solid"/>
                </a:ln>
                <a:solidFill>
                  <a:srgbClr val="C00000"/>
                </a:solidFill>
                <a:effectLst/>
                <a:latin typeface="华文琥珀" panose="02010800040101010101" charset="-122"/>
                <a:ea typeface="华文琥珀" panose="02010800040101010101" charset="-122"/>
              </a:rPr>
              <a:t>差异化、定额支付</a:t>
            </a:r>
            <a:r>
              <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政策     </a:t>
            </a:r>
            <a:endPar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FillTx/>
              <a:latin typeface="华文琥珀" panose="02010800040101010101" charset="-122"/>
              <a:ea typeface="华文琥珀" panose="02010800040101010101" charset="-122"/>
            </a:endParaRPr>
          </a:p>
        </p:txBody>
      </p:sp>
      <p:sp>
        <p:nvSpPr>
          <p:cNvPr id="2" name="文本框 1"/>
          <p:cNvSpPr txBox="1"/>
          <p:nvPr/>
        </p:nvSpPr>
        <p:spPr>
          <a:xfrm>
            <a:off x="909320" y="5017135"/>
            <a:ext cx="11193780" cy="1188720"/>
          </a:xfrm>
          <a:prstGeom prst="rect">
            <a:avLst/>
          </a:prstGeom>
          <a:noFill/>
        </p:spPr>
        <p:txBody>
          <a:bodyPr wrap="square" rtlCol="0" anchor="t">
            <a:spAutoFit/>
          </a:bodyPr>
          <a:p>
            <a:pPr indent="0" algn="l" eaLnBrk="0" fontAlgn="auto" hangingPunct="0">
              <a:lnSpc>
                <a:spcPct val="150000"/>
              </a:lnSpc>
              <a:buClr>
                <a:srgbClr val="C00000"/>
              </a:buClr>
              <a:buFont typeface="Wingdings" panose="05000000000000000000" pitchFamily="2" charset="2"/>
              <a:buNone/>
            </a:pP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门诊</a:t>
            </a:r>
            <a:r>
              <a:rPr lang="zh-CN" altLang="en-US">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医事服务费</a:t>
            </a:r>
            <a:r>
              <a:rPr lang="zh-CN" altLang="en-US">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不累计计算门诊待遇，不受起付线和封顶线的限制，按次支付。</a:t>
            </a:r>
            <a:endParaRPr lang="zh-CN" altLang="en-US">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endParaRPr>
          </a:p>
          <a:p>
            <a:pPr indent="0" algn="l" eaLnBrk="0" fontAlgn="auto" hangingPunct="0">
              <a:lnSpc>
                <a:spcPct val="150000"/>
              </a:lnSpc>
              <a:buClr>
                <a:srgbClr val="C00000"/>
              </a:buClr>
              <a:buFont typeface="Wingdings" panose="05000000000000000000" pitchFamily="2" charset="2"/>
              <a:buNone/>
            </a:pPr>
            <a:r>
              <a:rPr lang="zh-CN" altLang="en-US">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住院医事服务费</a:t>
            </a:r>
            <a:r>
              <a:rPr lang="zh-CN" altLang="en-US">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累计计算在个人住院医疗保险金额中。</a:t>
            </a:r>
            <a:endParaRPr lang="zh-CN" altLang="en-US"/>
          </a:p>
        </p:txBody>
      </p:sp>
      <p:pic>
        <p:nvPicPr>
          <p:cNvPr id="3" name="图片 2" descr="IMG_20170324_130726"/>
          <p:cNvPicPr>
            <a:picLocks noChangeAspect="1"/>
          </p:cNvPicPr>
          <p:nvPr/>
        </p:nvPicPr>
        <p:blipFill>
          <a:blip r:embed="rId1"/>
          <a:srcRect l="1755" t="21619" r="9394" b="8339"/>
          <a:stretch>
            <a:fillRect/>
          </a:stretch>
        </p:blipFill>
        <p:spPr>
          <a:xfrm>
            <a:off x="1736725" y="1425575"/>
            <a:ext cx="8820150" cy="3399790"/>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8900" y="565150"/>
            <a:ext cx="12015470" cy="3383280"/>
          </a:xfrm>
          <a:prstGeom prst="rect">
            <a:avLst/>
          </a:prstGeom>
          <a:noFill/>
        </p:spPr>
        <p:txBody>
          <a:bodyPr wrap="square" rtlCol="0" anchor="t">
            <a:spAutoFit/>
          </a:bodyPr>
          <a:p>
            <a:pPr marL="0" indent="266700" algn="ctr"/>
            <a:endParaRPr lang="zh-CN" altLang="en-US">
              <a:solidFill>
                <a:srgbClr val="000000"/>
              </a:solidFill>
              <a:highlight>
                <a:srgbClr val="FFFFFF"/>
              </a:highlight>
              <a:latin typeface="华文中宋" panose="02010600040101010101" charset="-122"/>
              <a:ea typeface="华文中宋" panose="02010600040101010101" charset="-122"/>
              <a:cs typeface="宋体" panose="02010600030101010101" pitchFamily="2" charset="-122"/>
              <a:sym typeface="+mn-ea"/>
            </a:endParaRPr>
          </a:p>
          <a:p>
            <a:pPr marL="0" indent="266700" algn="ctr"/>
            <a:endParaRPr lang="zh-CN" altLang="en-US">
              <a:solidFill>
                <a:srgbClr val="000000"/>
              </a:solidFill>
              <a:highlight>
                <a:srgbClr val="FFFFFF"/>
              </a:highlight>
              <a:latin typeface="华文中宋" panose="02010600040101010101" charset="-122"/>
              <a:ea typeface="华文中宋" panose="02010600040101010101" charset="-122"/>
              <a:cs typeface="宋体" panose="02010600030101010101" pitchFamily="2" charset="-122"/>
              <a:sym typeface="+mn-ea"/>
            </a:endParaRPr>
          </a:p>
          <a:p>
            <a:pPr marL="0" indent="266700" algn="ctr"/>
            <a:endParaRPr lang="zh-CN" altLang="en-US">
              <a:solidFill>
                <a:srgbClr val="000000"/>
              </a:solidFill>
              <a:highlight>
                <a:srgbClr val="FFFFFF"/>
              </a:highlight>
              <a:latin typeface="华文中宋" panose="02010600040101010101" charset="-122"/>
              <a:ea typeface="华文中宋" panose="02010600040101010101" charset="-122"/>
              <a:cs typeface="宋体" panose="02010600030101010101" pitchFamily="2" charset="-122"/>
              <a:sym typeface="+mn-ea"/>
            </a:endParaRPr>
          </a:p>
          <a:p>
            <a:pPr marL="0" indent="266700" algn="ctr"/>
            <a:endParaRPr lang="zh-CN" altLang="en-US">
              <a:solidFill>
                <a:srgbClr val="000000"/>
              </a:solidFill>
              <a:highlight>
                <a:srgbClr val="FFFFFF"/>
              </a:highlight>
              <a:latin typeface="华文中宋" panose="02010600040101010101" charset="-122"/>
              <a:ea typeface="华文中宋" panose="02010600040101010101" charset="-122"/>
              <a:cs typeface="宋体" panose="02010600030101010101" pitchFamily="2" charset="-122"/>
              <a:sym typeface="+mn-ea"/>
            </a:endParaRPr>
          </a:p>
          <a:p>
            <a:pPr marL="0" indent="266700" algn="ctr"/>
            <a:endParaRPr lang="zh-CN" altLang="en-US">
              <a:solidFill>
                <a:srgbClr val="000000"/>
              </a:solidFill>
              <a:highlight>
                <a:srgbClr val="FFFFFF"/>
              </a:highlight>
              <a:latin typeface="华文中宋" panose="02010600040101010101" charset="-122"/>
              <a:ea typeface="华文中宋" panose="02010600040101010101" charset="-122"/>
              <a:cs typeface="宋体" panose="02010600030101010101" pitchFamily="2" charset="-122"/>
              <a:sym typeface="+mn-ea"/>
            </a:endParaRPr>
          </a:p>
          <a:p>
            <a:pPr marL="0" indent="266700" algn="ctr"/>
            <a:endParaRPr lang="zh-CN" altLang="en-US">
              <a:solidFill>
                <a:srgbClr val="000000"/>
              </a:solidFill>
              <a:highlight>
                <a:srgbClr val="FFFFFF"/>
              </a:highlight>
              <a:latin typeface="华文中宋" panose="02010600040101010101" charset="-122"/>
              <a:ea typeface="华文中宋" panose="02010600040101010101" charset="-122"/>
              <a:cs typeface="宋体" panose="02010600030101010101" pitchFamily="2" charset="-122"/>
              <a:sym typeface="+mn-ea"/>
            </a:endParaRPr>
          </a:p>
          <a:p>
            <a:pPr marL="0" indent="266700" algn="ctr"/>
            <a:endParaRPr lang="zh-CN" altLang="en-US">
              <a:solidFill>
                <a:srgbClr val="000000"/>
              </a:solidFill>
              <a:highlight>
                <a:srgbClr val="FFFFFF"/>
              </a:highlight>
              <a:latin typeface="华文中宋" panose="02010600040101010101" charset="-122"/>
              <a:ea typeface="华文中宋" panose="02010600040101010101" charset="-122"/>
              <a:cs typeface="宋体" panose="02010600030101010101" pitchFamily="2" charset="-122"/>
              <a:sym typeface="+mn-ea"/>
            </a:endParaRPr>
          </a:p>
          <a:p>
            <a:pPr marL="0" indent="266700" algn="ctr"/>
            <a:endParaRPr lang="zh-CN" altLang="en-US">
              <a:solidFill>
                <a:srgbClr val="000000"/>
              </a:solidFill>
              <a:highlight>
                <a:srgbClr val="FFFFFF"/>
              </a:highlight>
              <a:latin typeface="华文中宋" panose="02010600040101010101" charset="-122"/>
              <a:ea typeface="华文中宋" panose="02010600040101010101" charset="-122"/>
              <a:cs typeface="宋体" panose="02010600030101010101" pitchFamily="2" charset="-122"/>
              <a:sym typeface="+mn-ea"/>
            </a:endParaRPr>
          </a:p>
          <a:p>
            <a:pPr marL="0" indent="266700" algn="ctr"/>
            <a:r>
              <a:rPr lang="zh-CN" altLang="en-US">
                <a:highlight>
                  <a:srgbClr val="FFFFFF"/>
                </a:highlight>
                <a:latin typeface="宋体" panose="02010600030101010101" pitchFamily="2" charset="-122"/>
                <a:ea typeface="宋体" panose="02010600030101010101" pitchFamily="2" charset="-122"/>
                <a:cs typeface="宋体" panose="02010600030101010101" pitchFamily="2" charset="-122"/>
                <a:sym typeface="+mn-ea"/>
              </a:rPr>
              <a:t>    </a:t>
            </a:r>
            <a:r>
              <a:rPr lang="zh-CN" altLang="en-US">
                <a:highlight>
                  <a:srgbClr val="FFFFFF"/>
                </a:highlight>
                <a:latin typeface="华文中宋" panose="02010600040101010101" charset="-122"/>
                <a:ea typeface="华文中宋" panose="02010600040101010101" charset="-122"/>
                <a:cs typeface="华文中宋" panose="02010600040101010101" charset="-122"/>
                <a:sym typeface="+mn-ea"/>
              </a:rPr>
              <a:t>    </a:t>
            </a:r>
            <a:r>
              <a:rPr lang="zh-CN" altLang="en-US">
                <a:highlight>
                  <a:srgbClr val="FFFFFF"/>
                </a:highlight>
                <a:latin typeface="宋体" panose="02010600030101010101" pitchFamily="2" charset="-122"/>
                <a:ea typeface="宋体" panose="02010600030101010101" pitchFamily="2" charset="-122"/>
                <a:cs typeface="宋体" panose="02010600030101010101" pitchFamily="2" charset="-122"/>
                <a:sym typeface="+mn-ea"/>
              </a:rPr>
              <a:t>   </a:t>
            </a:r>
            <a:r>
              <a:rPr lang="zh-CN" altLang="en-US">
                <a:highlight>
                  <a:srgbClr val="FFFFFF"/>
                </a:highlight>
                <a:latin typeface="华文中宋" panose="02010600040101010101" charset="-122"/>
                <a:ea typeface="华文中宋" panose="02010600040101010101" charset="-122"/>
                <a:cs typeface="华文中宋" panose="02010600040101010101" charset="-122"/>
                <a:sym typeface="+mn-ea"/>
              </a:rPr>
              <a:t> </a:t>
            </a:r>
            <a:endParaRPr lang="zh-CN" altLang="en-US"/>
          </a:p>
        </p:txBody>
      </p:sp>
      <p:sp>
        <p:nvSpPr>
          <p:cNvPr id="4" name="TextBox 4"/>
          <p:cNvSpPr txBox="1">
            <a:spLocks noChangeArrowheads="1"/>
          </p:cNvSpPr>
          <p:nvPr/>
        </p:nvSpPr>
        <p:spPr bwMode="auto">
          <a:xfrm>
            <a:off x="821055" y="300355"/>
            <a:ext cx="10930255" cy="3592195"/>
          </a:xfrm>
          <a:prstGeom prst="rect">
            <a:avLst/>
          </a:prstGeom>
          <a:noFill/>
          <a:ln w="9525">
            <a:noFill/>
            <a:miter lim="800000"/>
          </a:ln>
        </p:spPr>
        <p:txBody>
          <a:bodyPr wrap="square">
            <a:spAutoFit/>
          </a:bodyPr>
          <a:p>
            <a:pPr indent="0" algn="l" eaLnBrk="0" hangingPunct="0">
              <a:buClr>
                <a:srgbClr val="C00000"/>
              </a:buClr>
              <a:buFont typeface="Wingdings" panose="05000000000000000000" pitchFamily="2" charset="2"/>
              <a:buNone/>
            </a:pPr>
            <a:endParaRPr lang="en-US" altLang="zh-CN">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indent="0" algn="l" eaLnBrk="0" fontAlgn="auto" hangingPunct="0">
              <a:lnSpc>
                <a:spcPct val="150000"/>
              </a:lnSpc>
              <a:buClr>
                <a:srgbClr val="C00000"/>
              </a:buClr>
              <a:buFont typeface="Wingdings" panose="05000000000000000000" pitchFamily="2" charset="2"/>
              <a:buNone/>
            </a:pPr>
            <a:endPar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algn="l" eaLnBrk="0" fontAlgn="auto" hangingPunct="0">
              <a:lnSpc>
                <a:spcPct val="150000"/>
              </a:lnSpc>
              <a:buClr>
                <a:srgbClr val="C00000"/>
              </a:buClr>
              <a:buFont typeface="Wingdings" panose="05000000000000000000" pitchFamily="2" charset="2"/>
              <a:buChar char="n"/>
            </a:pPr>
            <a:r>
              <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公费医疗患者医事服务费</a:t>
            </a:r>
            <a:r>
              <a:rPr lang="zh-CN" altLang="en-US" sz="2800">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参照医保患者报销标准。</a:t>
            </a:r>
            <a:endParaRPr lang="zh-CN" altLang="en-US" sz="2800">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algn="l" eaLnBrk="0" fontAlgn="auto" hangingPunct="0">
              <a:lnSpc>
                <a:spcPct val="150000"/>
              </a:lnSpc>
              <a:buClr>
                <a:srgbClr val="C00000"/>
              </a:buClr>
              <a:buFont typeface="Wingdings" panose="05000000000000000000" pitchFamily="2" charset="2"/>
              <a:buChar char="n"/>
            </a:pPr>
            <a:r>
              <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离休、医疗照顾人员门诊医事服务费</a:t>
            </a:r>
            <a:r>
              <a:rPr lang="zh-CN" altLang="en-US" sz="2800">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个人自付执行原标准不变，</a:t>
            </a:r>
            <a:endParaRPr lang="zh-CN" altLang="en-US" sz="2800">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indent="0" algn="l" eaLnBrk="0" fontAlgn="auto" hangingPunct="0">
              <a:lnSpc>
                <a:spcPct val="150000"/>
              </a:lnSpc>
              <a:buClr>
                <a:srgbClr val="C00000"/>
              </a:buClr>
              <a:buFont typeface="Wingdings" panose="05000000000000000000" pitchFamily="2" charset="2"/>
              <a:buNone/>
            </a:pPr>
            <a:r>
              <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   住院医事服务费个人不负担。</a:t>
            </a:r>
            <a:endPar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algn="l" eaLnBrk="0" fontAlgn="auto" hangingPunct="0">
              <a:lnSpc>
                <a:spcPct val="150000"/>
              </a:lnSpc>
              <a:buClr>
                <a:srgbClr val="C00000"/>
              </a:buClr>
              <a:buFont typeface="Wingdings" panose="05000000000000000000" pitchFamily="2" charset="2"/>
              <a:buChar char="n"/>
            </a:pPr>
            <a:endParaRPr lang="zh-CN" altLang="en-US" sz="2800" dirty="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endParaRPr>
          </a:p>
        </p:txBody>
      </p:sp>
      <p:graphicFrame>
        <p:nvGraphicFramePr>
          <p:cNvPr id="12" name="表格 11"/>
          <p:cNvGraphicFramePr/>
          <p:nvPr/>
        </p:nvGraphicFramePr>
        <p:xfrm>
          <a:off x="1224280" y="3199765"/>
          <a:ext cx="9509125" cy="3484880"/>
        </p:xfrm>
        <a:graphic>
          <a:graphicData uri="http://schemas.openxmlformats.org/drawingml/2006/table">
            <a:tbl>
              <a:tblPr firstRow="1" bandRow="1">
                <a:tableStyleId>{5C22544A-7EE6-4342-B048-85BDC9FD1C3A}</a:tableStyleId>
              </a:tblPr>
              <a:tblGrid>
                <a:gridCol w="1967865"/>
                <a:gridCol w="3359150"/>
                <a:gridCol w="4182110"/>
              </a:tblGrid>
              <a:tr h="417830">
                <a:tc>
                  <a:txBody>
                    <a:bodyPr/>
                    <a:p>
                      <a:pPr>
                        <a:buNone/>
                      </a:pPr>
                      <a:r>
                        <a:rPr lang="en-US" altLang="zh-CN" sz="2000" b="1">
                          <a:latin typeface="微软雅黑" panose="020B0503020204020204" pitchFamily="34" charset="-122"/>
                          <a:ea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rPr>
                        <a:t>二级医院</a:t>
                      </a:r>
                      <a:endParaRPr lang="zh-CN" altLang="en-US" sz="2000" b="1">
                        <a:latin typeface="微软雅黑" panose="020B0503020204020204" pitchFamily="34" charset="-122"/>
                        <a:ea typeface="微软雅黑" panose="020B0503020204020204" pitchFamily="34" charset="-122"/>
                      </a:endParaRPr>
                    </a:p>
                  </a:txBody>
                  <a:tcPr/>
                </a:tc>
                <a:tc>
                  <a:txBody>
                    <a:bodyPr/>
                    <a:p>
                      <a:pPr algn="ctr">
                        <a:buNone/>
                      </a:pPr>
                      <a:r>
                        <a:rPr lang="zh-CN" altLang="en-US" sz="2000" b="1">
                          <a:latin typeface="微软雅黑" panose="020B0503020204020204" pitchFamily="34" charset="-122"/>
                          <a:ea typeface="微软雅黑" panose="020B0503020204020204" pitchFamily="34" charset="-122"/>
                        </a:rPr>
                        <a:t>离休人员个人负担</a:t>
                      </a:r>
                      <a:endParaRPr lang="zh-CN" altLang="en-US" sz="2000" b="1">
                        <a:latin typeface="微软雅黑" panose="020B0503020204020204" pitchFamily="34" charset="-122"/>
                        <a:ea typeface="微软雅黑" panose="020B0503020204020204" pitchFamily="34" charset="-122"/>
                      </a:endParaRPr>
                    </a:p>
                  </a:txBody>
                  <a:tcPr/>
                </a:tc>
                <a:tc>
                  <a:txBody>
                    <a:bodyPr/>
                    <a:p>
                      <a:pPr algn="ctr">
                        <a:buNone/>
                      </a:pPr>
                      <a:r>
                        <a:rPr lang="zh-CN" altLang="en-US" sz="2000" b="1">
                          <a:latin typeface="微软雅黑" panose="020B0503020204020204" pitchFamily="34" charset="-122"/>
                          <a:ea typeface="微软雅黑" panose="020B0503020204020204" pitchFamily="34" charset="-122"/>
                        </a:rPr>
                        <a:t>医疗照顾人员</a:t>
                      </a:r>
                      <a:r>
                        <a:rPr lang="zh-CN" altLang="en-US" sz="2000">
                          <a:latin typeface="微软雅黑" panose="020B0503020204020204" pitchFamily="34" charset="-122"/>
                          <a:ea typeface="微软雅黑" panose="020B0503020204020204" pitchFamily="34" charset="-122"/>
                          <a:sym typeface="+mn-ea"/>
                        </a:rPr>
                        <a:t>个人负担</a:t>
                      </a:r>
                      <a:endParaRPr lang="zh-CN" altLang="en-US" sz="2000" b="1">
                        <a:latin typeface="微软雅黑" panose="020B0503020204020204" pitchFamily="34" charset="-122"/>
                        <a:ea typeface="微软雅黑" panose="020B0503020204020204" pitchFamily="34" charset="-122"/>
                      </a:endParaRPr>
                    </a:p>
                  </a:txBody>
                  <a:tcPr/>
                </a:tc>
              </a:tr>
              <a:tr h="521970">
                <a:tc>
                  <a:txBody>
                    <a:bodyPr/>
                    <a:p>
                      <a:pPr>
                        <a:buNone/>
                      </a:pPr>
                      <a:r>
                        <a:rPr lang="zh-CN" altLang="en-US" sz="2400" b="1"/>
                        <a:t>普通门诊</a:t>
                      </a:r>
                      <a:endParaRPr lang="zh-CN" altLang="en-US" sz="2400" b="1"/>
                    </a:p>
                  </a:txBody>
                  <a:tcPr/>
                </a:tc>
                <a:tc>
                  <a:txBody>
                    <a:bodyPr/>
                    <a:p>
                      <a:pPr algn="ctr">
                        <a:buNone/>
                      </a:pPr>
                      <a:r>
                        <a:rPr lang="en-US" altLang="zh-CN" sz="2800" b="1">
                          <a:solidFill>
                            <a:srgbClr val="C00000"/>
                          </a:solidFill>
                        </a:rPr>
                        <a:t>0.5</a:t>
                      </a:r>
                      <a:r>
                        <a:rPr lang="zh-CN" altLang="en-US" sz="2800" b="1">
                          <a:solidFill>
                            <a:srgbClr val="C00000"/>
                          </a:solidFill>
                        </a:rPr>
                        <a:t>元</a:t>
                      </a:r>
                      <a:r>
                        <a:rPr lang="en-US" altLang="zh-CN" sz="2800" b="1">
                          <a:solidFill>
                            <a:srgbClr val="C00000"/>
                          </a:solidFill>
                        </a:rPr>
                        <a:t>/</a:t>
                      </a:r>
                      <a:r>
                        <a:rPr lang="zh-CN" altLang="en-US" sz="2800" b="1">
                          <a:solidFill>
                            <a:srgbClr val="C00000"/>
                          </a:solidFill>
                        </a:rPr>
                        <a:t>次</a:t>
                      </a:r>
                      <a:endParaRPr lang="zh-CN" altLang="en-US" sz="2800" b="1">
                        <a:solidFill>
                          <a:srgbClr val="C00000"/>
                        </a:solidFill>
                      </a:endParaRPr>
                    </a:p>
                  </a:txBody>
                  <a:tcPr/>
                </a:tc>
                <a:tc>
                  <a:txBody>
                    <a:bodyPr/>
                    <a:p>
                      <a:pPr algn="ctr">
                        <a:buNone/>
                      </a:pPr>
                      <a:r>
                        <a:rPr lang="en-US" altLang="zh-CN" sz="2800" b="1">
                          <a:solidFill>
                            <a:srgbClr val="C00000"/>
                          </a:solidFill>
                        </a:rPr>
                        <a:t>0.5</a:t>
                      </a:r>
                      <a:r>
                        <a:rPr lang="zh-CN" altLang="en-US" sz="2800" b="1">
                          <a:solidFill>
                            <a:srgbClr val="C00000"/>
                          </a:solidFill>
                        </a:rPr>
                        <a:t>元</a:t>
                      </a:r>
                      <a:r>
                        <a:rPr lang="en-US" altLang="zh-CN" sz="2800" b="1">
                          <a:solidFill>
                            <a:srgbClr val="C00000"/>
                          </a:solidFill>
                        </a:rPr>
                        <a:t>/</a:t>
                      </a:r>
                      <a:r>
                        <a:rPr lang="zh-CN" altLang="en-US" sz="2800" b="1">
                          <a:solidFill>
                            <a:srgbClr val="C00000"/>
                          </a:solidFill>
                        </a:rPr>
                        <a:t>次</a:t>
                      </a:r>
                      <a:endParaRPr lang="zh-CN" altLang="en-US" sz="2800" b="1">
                        <a:solidFill>
                          <a:srgbClr val="C00000"/>
                        </a:solidFill>
                      </a:endParaRPr>
                    </a:p>
                  </a:txBody>
                  <a:tcPr/>
                </a:tc>
              </a:tr>
              <a:tr h="521970">
                <a:tc>
                  <a:txBody>
                    <a:bodyPr/>
                    <a:p>
                      <a:pPr>
                        <a:buNone/>
                      </a:pPr>
                      <a:r>
                        <a:rPr lang="zh-CN" altLang="en-US" sz="2400" b="1"/>
                        <a:t>副主任医师</a:t>
                      </a:r>
                      <a:endParaRPr lang="zh-CN" altLang="en-US" sz="2400" b="1"/>
                    </a:p>
                  </a:txBody>
                  <a:tcPr/>
                </a:tc>
                <a:tc>
                  <a:txBody>
                    <a:bodyPr/>
                    <a:p>
                      <a:pPr algn="ctr">
                        <a:buNone/>
                      </a:pPr>
                      <a:r>
                        <a:rPr lang="en-US" altLang="zh-CN" sz="2800" b="1">
                          <a:solidFill>
                            <a:srgbClr val="C00000"/>
                          </a:solidFill>
                          <a:sym typeface="+mn-ea"/>
                        </a:rPr>
                        <a:t>   3</a:t>
                      </a:r>
                      <a:r>
                        <a:rPr lang="zh-CN" altLang="en-US" sz="2800" b="1">
                          <a:solidFill>
                            <a:srgbClr val="C00000"/>
                          </a:solidFill>
                          <a:sym typeface="+mn-ea"/>
                        </a:rPr>
                        <a:t>元</a:t>
                      </a:r>
                      <a:r>
                        <a:rPr lang="en-US" altLang="zh-CN" sz="2800" b="1">
                          <a:solidFill>
                            <a:srgbClr val="C00000"/>
                          </a:solidFill>
                          <a:sym typeface="+mn-ea"/>
                        </a:rPr>
                        <a:t>/</a:t>
                      </a:r>
                      <a:r>
                        <a:rPr lang="zh-CN" altLang="en-US" sz="2800" b="1">
                          <a:solidFill>
                            <a:srgbClr val="C00000"/>
                          </a:solidFill>
                          <a:sym typeface="+mn-ea"/>
                        </a:rPr>
                        <a:t>次</a:t>
                      </a:r>
                      <a:endParaRPr lang="zh-CN" altLang="en-US" sz="2800" b="1">
                        <a:solidFill>
                          <a:srgbClr val="C00000"/>
                        </a:solidFill>
                        <a:sym typeface="+mn-ea"/>
                      </a:endParaRPr>
                    </a:p>
                  </a:txBody>
                  <a:tcPr/>
                </a:tc>
                <a:tc>
                  <a:txBody>
                    <a:bodyPr/>
                    <a:p>
                      <a:pPr algn="ctr">
                        <a:buNone/>
                      </a:pPr>
                      <a:r>
                        <a:rPr lang="en-US" altLang="zh-CN" sz="2800" b="1">
                          <a:solidFill>
                            <a:srgbClr val="C00000"/>
                          </a:solidFill>
                          <a:sym typeface="+mn-ea"/>
                        </a:rPr>
                        <a:t>   3</a:t>
                      </a:r>
                      <a:r>
                        <a:rPr lang="zh-CN" altLang="en-US" sz="2800" b="1">
                          <a:solidFill>
                            <a:srgbClr val="C00000"/>
                          </a:solidFill>
                          <a:sym typeface="+mn-ea"/>
                        </a:rPr>
                        <a:t>元</a:t>
                      </a:r>
                      <a:r>
                        <a:rPr lang="en-US" altLang="zh-CN" sz="2800" b="1">
                          <a:solidFill>
                            <a:srgbClr val="C00000"/>
                          </a:solidFill>
                          <a:sym typeface="+mn-ea"/>
                        </a:rPr>
                        <a:t>/</a:t>
                      </a:r>
                      <a:r>
                        <a:rPr lang="zh-CN" altLang="en-US" sz="2800" b="1">
                          <a:solidFill>
                            <a:srgbClr val="C00000"/>
                          </a:solidFill>
                          <a:sym typeface="+mn-ea"/>
                        </a:rPr>
                        <a:t>次</a:t>
                      </a:r>
                      <a:endParaRPr lang="zh-CN" altLang="en-US" sz="2800" b="1">
                        <a:solidFill>
                          <a:srgbClr val="C00000"/>
                        </a:solidFill>
                        <a:sym typeface="+mn-ea"/>
                      </a:endParaRPr>
                    </a:p>
                  </a:txBody>
                  <a:tcPr/>
                </a:tc>
              </a:tr>
              <a:tr h="521970">
                <a:tc>
                  <a:txBody>
                    <a:bodyPr/>
                    <a:p>
                      <a:pPr>
                        <a:buNone/>
                      </a:pPr>
                      <a:r>
                        <a:rPr lang="zh-CN" altLang="en-US" sz="2400" b="1"/>
                        <a:t>主任医师</a:t>
                      </a:r>
                      <a:endParaRPr lang="zh-CN" altLang="en-US" sz="2400" b="1"/>
                    </a:p>
                  </a:txBody>
                  <a:tcPr/>
                </a:tc>
                <a:tc>
                  <a:txBody>
                    <a:bodyPr/>
                    <a:p>
                      <a:pPr algn="ctr">
                        <a:buNone/>
                      </a:pPr>
                      <a:r>
                        <a:rPr lang="en-US" altLang="zh-CN" sz="2800" b="1">
                          <a:solidFill>
                            <a:srgbClr val="C00000"/>
                          </a:solidFill>
                          <a:sym typeface="+mn-ea"/>
                        </a:rPr>
                        <a:t>  5</a:t>
                      </a:r>
                      <a:r>
                        <a:rPr lang="zh-CN" altLang="en-US" sz="2800" b="1">
                          <a:solidFill>
                            <a:srgbClr val="C00000"/>
                          </a:solidFill>
                          <a:sym typeface="+mn-ea"/>
                        </a:rPr>
                        <a:t>元</a:t>
                      </a:r>
                      <a:r>
                        <a:rPr lang="en-US" altLang="zh-CN" sz="2800" b="1">
                          <a:solidFill>
                            <a:srgbClr val="C00000"/>
                          </a:solidFill>
                          <a:sym typeface="+mn-ea"/>
                        </a:rPr>
                        <a:t>/</a:t>
                      </a:r>
                      <a:r>
                        <a:rPr lang="zh-CN" altLang="en-US" sz="2800" b="1">
                          <a:solidFill>
                            <a:srgbClr val="C00000"/>
                          </a:solidFill>
                          <a:sym typeface="+mn-ea"/>
                        </a:rPr>
                        <a:t>次</a:t>
                      </a:r>
                      <a:endParaRPr lang="zh-CN" altLang="en-US" sz="2800" b="1">
                        <a:solidFill>
                          <a:srgbClr val="C00000"/>
                        </a:solidFill>
                        <a:sym typeface="+mn-ea"/>
                      </a:endParaRPr>
                    </a:p>
                  </a:txBody>
                  <a:tcPr/>
                </a:tc>
                <a:tc>
                  <a:txBody>
                    <a:bodyPr/>
                    <a:p>
                      <a:pPr algn="ctr">
                        <a:buNone/>
                      </a:pPr>
                      <a:r>
                        <a:rPr lang="en-US" altLang="zh-CN" sz="2800" b="1">
                          <a:solidFill>
                            <a:srgbClr val="C00000"/>
                          </a:solidFill>
                          <a:sym typeface="+mn-ea"/>
                        </a:rPr>
                        <a:t>  5</a:t>
                      </a:r>
                      <a:r>
                        <a:rPr lang="zh-CN" altLang="en-US" sz="2800" b="1">
                          <a:solidFill>
                            <a:srgbClr val="C00000"/>
                          </a:solidFill>
                          <a:sym typeface="+mn-ea"/>
                        </a:rPr>
                        <a:t>元</a:t>
                      </a:r>
                      <a:r>
                        <a:rPr lang="en-US" altLang="zh-CN" sz="2800" b="1">
                          <a:solidFill>
                            <a:srgbClr val="C00000"/>
                          </a:solidFill>
                          <a:sym typeface="+mn-ea"/>
                        </a:rPr>
                        <a:t>/</a:t>
                      </a:r>
                      <a:r>
                        <a:rPr lang="zh-CN" altLang="en-US" sz="2800" b="1">
                          <a:solidFill>
                            <a:srgbClr val="C00000"/>
                          </a:solidFill>
                          <a:sym typeface="+mn-ea"/>
                        </a:rPr>
                        <a:t>次</a:t>
                      </a:r>
                      <a:endParaRPr lang="zh-CN" altLang="en-US" sz="2800" b="1">
                        <a:solidFill>
                          <a:srgbClr val="C00000"/>
                        </a:solidFill>
                        <a:sym typeface="+mn-ea"/>
                      </a:endParaRPr>
                    </a:p>
                  </a:txBody>
                  <a:tcPr/>
                </a:tc>
              </a:tr>
              <a:tr h="521970">
                <a:tc>
                  <a:txBody>
                    <a:bodyPr/>
                    <a:p>
                      <a:pPr>
                        <a:buNone/>
                      </a:pPr>
                      <a:r>
                        <a:rPr lang="zh-CN" altLang="en-US" sz="2400" b="1"/>
                        <a:t>知名专家</a:t>
                      </a:r>
                      <a:endParaRPr lang="zh-CN" altLang="en-US" sz="2400" b="1"/>
                    </a:p>
                  </a:txBody>
                  <a:tcPr/>
                </a:tc>
                <a:tc>
                  <a:txBody>
                    <a:bodyPr/>
                    <a:p>
                      <a:pPr algn="ctr">
                        <a:buNone/>
                      </a:pPr>
                      <a:r>
                        <a:rPr lang="en-US" altLang="zh-CN" sz="2800" b="1">
                          <a:solidFill>
                            <a:srgbClr val="C00000"/>
                          </a:solidFill>
                          <a:sym typeface="+mn-ea"/>
                        </a:rPr>
                        <a:t>10</a:t>
                      </a:r>
                      <a:r>
                        <a:rPr lang="zh-CN" altLang="en-US" sz="2800" b="1">
                          <a:solidFill>
                            <a:srgbClr val="C00000"/>
                          </a:solidFill>
                          <a:sym typeface="+mn-ea"/>
                        </a:rPr>
                        <a:t>元</a:t>
                      </a:r>
                      <a:r>
                        <a:rPr lang="en-US" altLang="zh-CN" sz="2800" b="1">
                          <a:solidFill>
                            <a:srgbClr val="C00000"/>
                          </a:solidFill>
                          <a:sym typeface="+mn-ea"/>
                        </a:rPr>
                        <a:t>/</a:t>
                      </a:r>
                      <a:r>
                        <a:rPr lang="zh-CN" altLang="en-US" sz="2800" b="1">
                          <a:solidFill>
                            <a:srgbClr val="C00000"/>
                          </a:solidFill>
                          <a:sym typeface="+mn-ea"/>
                        </a:rPr>
                        <a:t>次</a:t>
                      </a:r>
                      <a:endParaRPr lang="zh-CN" altLang="en-US" sz="2800" b="1">
                        <a:solidFill>
                          <a:srgbClr val="C00000"/>
                        </a:solidFill>
                        <a:sym typeface="+mn-ea"/>
                      </a:endParaRPr>
                    </a:p>
                  </a:txBody>
                  <a:tcPr/>
                </a:tc>
                <a:tc>
                  <a:txBody>
                    <a:bodyPr/>
                    <a:p>
                      <a:pPr algn="ctr">
                        <a:buNone/>
                      </a:pPr>
                      <a:r>
                        <a:rPr lang="en-US" altLang="zh-CN" sz="2800" b="1">
                          <a:solidFill>
                            <a:srgbClr val="C00000"/>
                          </a:solidFill>
                          <a:sym typeface="+mn-ea"/>
                        </a:rPr>
                        <a:t>10</a:t>
                      </a:r>
                      <a:r>
                        <a:rPr lang="zh-CN" altLang="en-US" sz="2800" b="1">
                          <a:solidFill>
                            <a:srgbClr val="C00000"/>
                          </a:solidFill>
                          <a:sym typeface="+mn-ea"/>
                        </a:rPr>
                        <a:t>元</a:t>
                      </a:r>
                      <a:r>
                        <a:rPr lang="en-US" altLang="zh-CN" sz="2800" b="1">
                          <a:solidFill>
                            <a:srgbClr val="C00000"/>
                          </a:solidFill>
                          <a:sym typeface="+mn-ea"/>
                        </a:rPr>
                        <a:t>/</a:t>
                      </a:r>
                      <a:r>
                        <a:rPr lang="zh-CN" altLang="en-US" sz="2800" b="1">
                          <a:solidFill>
                            <a:srgbClr val="C00000"/>
                          </a:solidFill>
                          <a:sym typeface="+mn-ea"/>
                        </a:rPr>
                        <a:t>次</a:t>
                      </a:r>
                      <a:endParaRPr lang="zh-CN" altLang="en-US" sz="2800" b="1">
                        <a:solidFill>
                          <a:srgbClr val="C00000"/>
                        </a:solidFill>
                        <a:sym typeface="+mn-ea"/>
                      </a:endParaRPr>
                    </a:p>
                  </a:txBody>
                  <a:tcPr/>
                </a:tc>
              </a:tr>
              <a:tr h="521970">
                <a:tc>
                  <a:txBody>
                    <a:bodyPr/>
                    <a:p>
                      <a:pPr>
                        <a:buNone/>
                      </a:pPr>
                      <a:r>
                        <a:rPr lang="zh-CN" altLang="en-US" sz="2400" b="1"/>
                        <a:t>急诊</a:t>
                      </a:r>
                      <a:endParaRPr lang="zh-CN" altLang="en-US" sz="2400" b="1"/>
                    </a:p>
                  </a:txBody>
                  <a:tcPr/>
                </a:tc>
                <a:tc>
                  <a:txBody>
                    <a:bodyPr/>
                    <a:p>
                      <a:pPr algn="ctr">
                        <a:buNone/>
                      </a:pPr>
                      <a:r>
                        <a:rPr lang="en-US" altLang="zh-CN" sz="2800" b="1">
                          <a:solidFill>
                            <a:srgbClr val="C00000"/>
                          </a:solidFill>
                          <a:sym typeface="+mn-ea"/>
                        </a:rPr>
                        <a:t>   1</a:t>
                      </a:r>
                      <a:r>
                        <a:rPr lang="zh-CN" altLang="en-US" sz="2800" b="1">
                          <a:solidFill>
                            <a:srgbClr val="C00000"/>
                          </a:solidFill>
                          <a:sym typeface="+mn-ea"/>
                        </a:rPr>
                        <a:t>元</a:t>
                      </a:r>
                      <a:r>
                        <a:rPr lang="en-US" altLang="zh-CN" sz="2800" b="1">
                          <a:solidFill>
                            <a:srgbClr val="C00000"/>
                          </a:solidFill>
                          <a:sym typeface="+mn-ea"/>
                        </a:rPr>
                        <a:t>/</a:t>
                      </a:r>
                      <a:r>
                        <a:rPr lang="zh-CN" altLang="en-US" sz="2800" b="1">
                          <a:solidFill>
                            <a:srgbClr val="C00000"/>
                          </a:solidFill>
                          <a:sym typeface="+mn-ea"/>
                        </a:rPr>
                        <a:t>次</a:t>
                      </a:r>
                      <a:endParaRPr lang="zh-CN" altLang="en-US" sz="2800" b="1">
                        <a:solidFill>
                          <a:srgbClr val="C00000"/>
                        </a:solidFill>
                        <a:sym typeface="+mn-ea"/>
                      </a:endParaRPr>
                    </a:p>
                  </a:txBody>
                  <a:tcPr/>
                </a:tc>
                <a:tc>
                  <a:txBody>
                    <a:bodyPr/>
                    <a:p>
                      <a:pPr algn="ctr">
                        <a:buNone/>
                      </a:pPr>
                      <a:r>
                        <a:rPr lang="en-US" altLang="zh-CN" sz="2800" b="1">
                          <a:solidFill>
                            <a:srgbClr val="C00000"/>
                          </a:solidFill>
                          <a:sym typeface="+mn-ea"/>
                        </a:rPr>
                        <a:t>   1</a:t>
                      </a:r>
                      <a:r>
                        <a:rPr lang="zh-CN" altLang="en-US" sz="2800" b="1">
                          <a:solidFill>
                            <a:srgbClr val="C00000"/>
                          </a:solidFill>
                          <a:sym typeface="+mn-ea"/>
                        </a:rPr>
                        <a:t>元</a:t>
                      </a:r>
                      <a:r>
                        <a:rPr lang="en-US" altLang="zh-CN" sz="2800" b="1">
                          <a:solidFill>
                            <a:srgbClr val="C00000"/>
                          </a:solidFill>
                          <a:sym typeface="+mn-ea"/>
                        </a:rPr>
                        <a:t>/</a:t>
                      </a:r>
                      <a:r>
                        <a:rPr lang="zh-CN" altLang="en-US" sz="2800" b="1">
                          <a:solidFill>
                            <a:srgbClr val="C00000"/>
                          </a:solidFill>
                          <a:sym typeface="+mn-ea"/>
                        </a:rPr>
                        <a:t>次</a:t>
                      </a:r>
                      <a:endParaRPr lang="zh-CN" altLang="en-US" sz="2800" b="1">
                        <a:solidFill>
                          <a:srgbClr val="C00000"/>
                        </a:solidFill>
                        <a:sym typeface="+mn-ea"/>
                      </a:endParaRPr>
                    </a:p>
                  </a:txBody>
                  <a:tcPr/>
                </a:tc>
              </a:tr>
              <a:tr h="457200">
                <a:tc>
                  <a:txBody>
                    <a:bodyPr/>
                    <a:p>
                      <a:pPr>
                        <a:buNone/>
                      </a:pPr>
                      <a:r>
                        <a:rPr lang="zh-CN" altLang="en-US" sz="2400" b="1"/>
                        <a:t>住院</a:t>
                      </a:r>
                      <a:endParaRPr lang="zh-CN" altLang="en-US" sz="2400" b="1"/>
                    </a:p>
                  </a:txBody>
                  <a:tcPr/>
                </a:tc>
                <a:tc gridSpan="2">
                  <a:txBody>
                    <a:bodyPr/>
                    <a:p>
                      <a:pPr algn="ctr">
                        <a:buNone/>
                      </a:pPr>
                      <a:r>
                        <a:rPr lang="zh-CN" altLang="en-US" sz="2000" b="1"/>
                        <a:t>个人不负担</a:t>
                      </a:r>
                      <a:endParaRPr lang="zh-CN" altLang="en-US" sz="2000" b="1"/>
                    </a:p>
                  </a:txBody>
                  <a:tcPr/>
                </a:tc>
                <a:tc hMerge="1">
                  <a:tcPr/>
                </a:tc>
              </a:tr>
            </a:tbl>
          </a:graphicData>
        </a:graphic>
      </p:graphicFrame>
      <p:grpSp>
        <p:nvGrpSpPr>
          <p:cNvPr id="13" name="组合 12"/>
          <p:cNvGrpSpPr/>
          <p:nvPr/>
        </p:nvGrpSpPr>
        <p:grpSpPr>
          <a:xfrm rot="5400000">
            <a:off x="5233670" y="-5080000"/>
            <a:ext cx="1003300" cy="11618595"/>
            <a:chOff x="4819176" y="1826391"/>
            <a:chExt cx="2993523" cy="2825965"/>
          </a:xfrm>
        </p:grpSpPr>
        <p:grpSp>
          <p:nvGrpSpPr>
            <p:cNvPr id="14" name="组合 13"/>
            <p:cNvGrpSpPr/>
            <p:nvPr/>
          </p:nvGrpSpPr>
          <p:grpSpPr>
            <a:xfrm>
              <a:off x="4819176" y="1826391"/>
              <a:ext cx="2993523" cy="2825965"/>
              <a:chOff x="304800" y="892168"/>
              <a:chExt cx="4147845" cy="3781432"/>
            </a:xfrm>
            <a:effectLst>
              <a:outerShdw blurRad="444500" dist="254000" dir="8100000" algn="tr" rotWithShape="0">
                <a:prstClr val="black">
                  <a:alpha val="50000"/>
                </a:prstClr>
              </a:outerShdw>
            </a:effectLst>
          </p:grpSpPr>
          <p:sp>
            <p:nvSpPr>
              <p:cNvPr id="3" name="矩形 2"/>
              <p:cNvSpPr/>
              <p:nvPr/>
            </p:nvSpPr>
            <p:spPr>
              <a:xfrm>
                <a:off x="304800" y="892168"/>
                <a:ext cx="4147845" cy="3781432"/>
              </a:xfrm>
              <a:prstGeom prst="rect">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1218565">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6" name="矩形 15"/>
              <p:cNvSpPr/>
              <p:nvPr/>
            </p:nvSpPr>
            <p:spPr>
              <a:xfrm>
                <a:off x="399308" y="1076473"/>
                <a:ext cx="3958829" cy="3509675"/>
              </a:xfrm>
              <a:prstGeom prst="rect">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1218565">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7" name="矩形 16"/>
            <p:cNvSpPr/>
            <p:nvPr/>
          </p:nvSpPr>
          <p:spPr>
            <a:xfrm>
              <a:off x="5036504" y="1880331"/>
              <a:ext cx="2555077" cy="2554311"/>
            </a:xfrm>
            <a:prstGeom prst="rect">
              <a:avLst/>
            </a:prstGeom>
            <a:gradFill flip="none" rotWithShape="1">
              <a:gsLst>
                <a:gs pos="0">
                  <a:srgbClr val="012D86"/>
                </a:gs>
                <a:gs pos="100000">
                  <a:srgbClr val="0E2557"/>
                </a:gs>
              </a:gsLst>
              <a:lin ang="5400000" scaled="0"/>
            </a:gradFill>
            <a:ln w="28575" cap="flat" cmpd="sng" algn="ctr">
              <a:noFill/>
              <a:prstDash val="solid"/>
            </a:ln>
            <a:effectLst>
              <a:outerShdw blurRad="63500" sx="102000" sy="102000" algn="ctr" rotWithShape="0">
                <a:prstClr val="black">
                  <a:alpha val="40000"/>
                </a:prstClr>
              </a:outerShdw>
            </a:effectLst>
          </p:spPr>
          <p:txBody>
            <a:bodyPr rtlCol="0" anchor="ctr"/>
            <a:p>
              <a:pPr algn="ctr" defTabSz="1218565">
                <a:defRPr/>
              </a:pPr>
              <a:endParaRPr lang="zh-CN" altLang="en-US" kern="0">
                <a:pattFill prst="pct5">
                  <a:fgClr>
                    <a:schemeClr val="accent1"/>
                  </a:fgClr>
                  <a:bgClr>
                    <a:schemeClr val="bg1"/>
                  </a:bgClr>
                </a:pattFill>
                <a:latin typeface="Palatino Linotype" panose="02040502050505030304"/>
                <a:ea typeface="宋体" panose="02010600030101010101" pitchFamily="2" charset="-122"/>
              </a:endParaRPr>
            </a:p>
          </p:txBody>
        </p:sp>
      </p:grpSp>
      <p:sp>
        <p:nvSpPr>
          <p:cNvPr id="6" name="文本框 5"/>
          <p:cNvSpPr txBox="1"/>
          <p:nvPr/>
        </p:nvSpPr>
        <p:spPr>
          <a:xfrm>
            <a:off x="412750" y="408305"/>
            <a:ext cx="11132185" cy="640080"/>
          </a:xfrm>
          <a:prstGeom prst="rect">
            <a:avLst/>
          </a:prstGeom>
          <a:noFill/>
        </p:spPr>
        <p:txBody>
          <a:bodyPr wrap="square" rtlCol="0">
            <a:spAutoFit/>
            <a:scene3d>
              <a:camera prst="orthographicFront"/>
              <a:lightRig rig="threePt" dir="t"/>
            </a:scene3d>
          </a:bodyPr>
          <a:p>
            <a:pPr algn="ctr"/>
            <a:r>
              <a:rPr lang="en-US" altLang="zh-CN"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   </a:t>
            </a:r>
            <a:r>
              <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三、公费医疗、离休、医照人员医事服务费报销政策</a:t>
            </a:r>
            <a:endPar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FillTx/>
              <a:latin typeface="华文琥珀" panose="02010800040101010101" charset="-122"/>
              <a:ea typeface="华文琥珀" panose="02010800040101010101" charset="-122"/>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4"/>
          <p:cNvSpPr txBox="1">
            <a:spLocks noChangeArrowheads="1"/>
          </p:cNvSpPr>
          <p:nvPr/>
        </p:nvSpPr>
        <p:spPr bwMode="auto">
          <a:xfrm>
            <a:off x="300990" y="1545590"/>
            <a:ext cx="11475720" cy="4702810"/>
          </a:xfrm>
          <a:prstGeom prst="rect">
            <a:avLst/>
          </a:prstGeom>
          <a:noFill/>
          <a:ln w="9525">
            <a:noFill/>
            <a:miter lim="800000"/>
          </a:ln>
        </p:spPr>
        <p:txBody>
          <a:bodyPr wrap="square">
            <a:spAutoFit/>
          </a:bodyPr>
          <a:p>
            <a:pPr indent="0" algn="l" eaLnBrk="0" hangingPunct="0">
              <a:buClr>
                <a:srgbClr val="C00000"/>
              </a:buClr>
              <a:buFont typeface="Wingdings" panose="05000000000000000000" pitchFamily="2" charset="2"/>
              <a:buNone/>
            </a:pPr>
            <a:endParaRPr lang="zh-CN" altLang="en-US" sz="800" dirty="0" smtClean="0">
              <a:solidFill>
                <a:srgbClr val="002060"/>
              </a:solidFill>
              <a:latin typeface="微软雅黑" panose="020B0503020204020204" pitchFamily="34" charset="-122"/>
              <a:ea typeface="微软雅黑" panose="020B0503020204020204" pitchFamily="34" charset="-122"/>
            </a:endParaRPr>
          </a:p>
          <a:p>
            <a:pPr algn="l" eaLnBrk="0" fontAlgn="auto" hangingPunct="0">
              <a:lnSpc>
                <a:spcPct val="150000"/>
              </a:lnSpc>
              <a:buClr>
                <a:srgbClr val="C00000"/>
              </a:buClr>
              <a:buFont typeface="Wingdings" panose="05000000000000000000" pitchFamily="2" charset="2"/>
              <a:buChar char="n"/>
            </a:pPr>
            <a:r>
              <a:rPr lang="zh-CN" altLang="en-US"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此次调整的</a:t>
            </a:r>
            <a:r>
              <a:rPr lang="en-US" altLang="zh-CN"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435</a:t>
            </a:r>
            <a:r>
              <a:rPr lang="zh-CN" altLang="en-US"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项医疗服务价格</a:t>
            </a:r>
            <a:r>
              <a:rPr lang="zh-CN" altLang="en-US" sz="2800">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项目</a:t>
            </a:r>
            <a:r>
              <a:rPr lang="zh-CN" altLang="en-US"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a:t>
            </a:r>
            <a:r>
              <a:rPr lang="zh-CN" altLang="en-US" sz="2800" dirty="0">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除国家明确规定不予报销的</a:t>
            </a:r>
            <a:r>
              <a:rPr lang="en-US" altLang="zh-CN" sz="2800" dirty="0">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21</a:t>
            </a:r>
            <a:r>
              <a:rPr lang="zh-CN" altLang="en-US" sz="2800" dirty="0">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项内容（</a:t>
            </a:r>
            <a:r>
              <a:rPr lang="en-US" altLang="zh-CN" sz="2800" b="1" dirty="0">
                <a:solidFill>
                  <a:srgbClr val="C00000"/>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PET\PETCT</a:t>
            </a:r>
            <a:r>
              <a:rPr lang="zh-CN" altLang="en-US" sz="2800" b="1" dirty="0">
                <a:solidFill>
                  <a:srgbClr val="C00000"/>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检查、出诊费、取暖费、空调费、体检费外）</a:t>
            </a:r>
            <a:r>
              <a:rPr lang="zh-CN" altLang="en-US" sz="2800" dirty="0">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，其他</a:t>
            </a:r>
            <a:r>
              <a:rPr lang="en-US" altLang="zh-CN" sz="2800" b="1">
                <a:solidFill>
                  <a:srgbClr val="C00000"/>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414</a:t>
            </a:r>
            <a:r>
              <a:rPr lang="zh-CN" altLang="en-US" sz="2800" b="1">
                <a:solidFill>
                  <a:srgbClr val="C00000"/>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项</a:t>
            </a:r>
            <a:r>
              <a:rPr lang="zh-CN" altLang="en-US"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都纳入医保报销范围</a:t>
            </a:r>
            <a:r>
              <a:rPr lang="en-US" altLang="zh-CN" sz="280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a:t>
            </a:r>
            <a:r>
              <a:rPr lang="zh-CN" altLang="en-US" sz="2800" dirty="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包括新增</a:t>
            </a:r>
            <a:r>
              <a:rPr lang="en-US" altLang="zh-CN" sz="2800" dirty="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55</a:t>
            </a:r>
            <a:r>
              <a:rPr lang="zh-CN" altLang="en-US" sz="2800" dirty="0">
                <a:solidFill>
                  <a:schemeClr val="tx1"/>
                </a:solidFill>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rPr>
              <a:t>项专项护理、中医针灸推拿、新生儿诊疗等项目）</a:t>
            </a:r>
            <a:endParaRPr lang="zh-CN" altLang="en-US" sz="2800" dirty="0" smtClean="0">
              <a:solidFill>
                <a:srgbClr val="00206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algn="l" eaLnBrk="0" fontAlgn="auto" hangingPunct="0">
              <a:lnSpc>
                <a:spcPct val="150000"/>
              </a:lnSpc>
              <a:buClr>
                <a:srgbClr val="C00000"/>
              </a:buClr>
              <a:buFont typeface="Wingdings" panose="05000000000000000000" pitchFamily="2" charset="2"/>
              <a:buChar char="n"/>
            </a:pPr>
            <a:r>
              <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其中</a:t>
            </a:r>
            <a:r>
              <a:rPr lang="zh-CN" altLang="en-US" sz="2800" b="1">
                <a:solidFill>
                  <a:srgbClr val="C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甲类</a:t>
            </a:r>
            <a:r>
              <a:rPr lang="en-US" altLang="zh-CN" sz="2800" b="1">
                <a:solidFill>
                  <a:srgbClr val="C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241</a:t>
            </a:r>
            <a:r>
              <a:rPr lang="zh-CN" altLang="en-US" sz="2800" b="1">
                <a:solidFill>
                  <a:srgbClr val="C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项</a:t>
            </a:r>
            <a:r>
              <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，新增影像学、大型贵重仪器设备收费项目为</a:t>
            </a:r>
            <a:r>
              <a:rPr lang="zh-CN" altLang="en-US" sz="2800" b="1">
                <a:solidFill>
                  <a:srgbClr val="C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乙类项目</a:t>
            </a:r>
            <a:endPar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algn="l" eaLnBrk="0" fontAlgn="auto" hangingPunct="0">
              <a:lnSpc>
                <a:spcPct val="150000"/>
              </a:lnSpc>
              <a:buClr>
                <a:srgbClr val="C00000"/>
              </a:buClr>
              <a:buFont typeface="Wingdings" panose="05000000000000000000" pitchFamily="2" charset="2"/>
              <a:buChar char="n"/>
            </a:pPr>
            <a:r>
              <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阳光采购的药品，在医保药品目录范围内的，医保都纳入报销范围。</a:t>
            </a:r>
            <a:endParaRPr lang="zh-CN" altLang="en-US" sz="2800">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algn="l" eaLnBrk="0" fontAlgn="auto" hangingPunct="0">
              <a:lnSpc>
                <a:spcPct val="150000"/>
              </a:lnSpc>
              <a:buClr>
                <a:srgbClr val="C00000"/>
              </a:buClr>
              <a:buFont typeface="Wingdings" panose="05000000000000000000" pitchFamily="2" charset="2"/>
              <a:buChar char="n"/>
            </a:pPr>
            <a:r>
              <a:rPr lang="zh-CN" altLang="en-US" sz="2800" dirty="0">
                <a:solidFill>
                  <a:schemeClr val="tx1"/>
                </a:solidFill>
                <a:latin typeface="微软雅黑" panose="020B0503020204020204" pitchFamily="34" charset="-122"/>
                <a:ea typeface="微软雅黑" panose="020B0503020204020204" pitchFamily="34" charset="-122"/>
              </a:rPr>
              <a:t>医保患者</a:t>
            </a:r>
            <a:r>
              <a:rPr lang="zh-CN" altLang="en-US" sz="2800" b="1" dirty="0">
                <a:solidFill>
                  <a:srgbClr val="C00000"/>
                </a:solidFill>
                <a:latin typeface="微软雅黑" panose="020B0503020204020204" pitchFamily="34" charset="-122"/>
                <a:ea typeface="微软雅黑" panose="020B0503020204020204" pitchFamily="34" charset="-122"/>
              </a:rPr>
              <a:t>就医流程、结算方式不变，</a:t>
            </a:r>
            <a:r>
              <a:rPr lang="zh-CN" altLang="en-US" sz="2800" dirty="0">
                <a:solidFill>
                  <a:schemeClr val="tx1"/>
                </a:solidFill>
                <a:latin typeface="微软雅黑" panose="020B0503020204020204" pitchFamily="34" charset="-122"/>
                <a:ea typeface="微软雅黑" panose="020B0503020204020204" pitchFamily="34" charset="-122"/>
              </a:rPr>
              <a:t>持卡就医实时结算。</a:t>
            </a:r>
            <a:endParaRPr lang="zh-CN" altLang="en-US" sz="2800" dirty="0">
              <a:solidFill>
                <a:schemeClr val="tx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rot="5400000">
            <a:off x="5586730" y="-4787900"/>
            <a:ext cx="1003300" cy="10982959"/>
            <a:chOff x="4819176" y="1826391"/>
            <a:chExt cx="2993523" cy="2825965"/>
          </a:xfrm>
        </p:grpSpPr>
        <p:grpSp>
          <p:nvGrpSpPr>
            <p:cNvPr id="14" name="组合 13"/>
            <p:cNvGrpSpPr/>
            <p:nvPr/>
          </p:nvGrpSpPr>
          <p:grpSpPr>
            <a:xfrm>
              <a:off x="4819176" y="1826391"/>
              <a:ext cx="2993523" cy="2825965"/>
              <a:chOff x="304800" y="892168"/>
              <a:chExt cx="4147845" cy="3781432"/>
            </a:xfrm>
            <a:effectLst>
              <a:outerShdw blurRad="444500" dist="254000" dir="8100000" algn="tr" rotWithShape="0">
                <a:prstClr val="black">
                  <a:alpha val="50000"/>
                </a:prstClr>
              </a:outerShdw>
            </a:effectLst>
          </p:grpSpPr>
          <p:sp>
            <p:nvSpPr>
              <p:cNvPr id="15" name="矩形 14"/>
              <p:cNvSpPr/>
              <p:nvPr/>
            </p:nvSpPr>
            <p:spPr>
              <a:xfrm>
                <a:off x="304800" y="892168"/>
                <a:ext cx="4147845" cy="3781432"/>
              </a:xfrm>
              <a:prstGeom prst="rect">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1218565">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 name="矩形 4"/>
              <p:cNvSpPr/>
              <p:nvPr/>
            </p:nvSpPr>
            <p:spPr>
              <a:xfrm>
                <a:off x="399308" y="1076473"/>
                <a:ext cx="3958829" cy="3509675"/>
              </a:xfrm>
              <a:prstGeom prst="rect">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1218565">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6" name="矩形 5"/>
            <p:cNvSpPr/>
            <p:nvPr/>
          </p:nvSpPr>
          <p:spPr>
            <a:xfrm>
              <a:off x="5036504" y="1880331"/>
              <a:ext cx="2555077" cy="2554311"/>
            </a:xfrm>
            <a:prstGeom prst="rect">
              <a:avLst/>
            </a:prstGeom>
            <a:gradFill flip="none" rotWithShape="1">
              <a:gsLst>
                <a:gs pos="0">
                  <a:srgbClr val="012D86"/>
                </a:gs>
                <a:gs pos="100000">
                  <a:srgbClr val="0E2557"/>
                </a:gs>
              </a:gsLst>
              <a:lin ang="5400000" scaled="0"/>
            </a:gradFill>
            <a:ln w="28575" cap="flat" cmpd="sng" algn="ctr">
              <a:noFill/>
              <a:prstDash val="solid"/>
            </a:ln>
            <a:effectLst>
              <a:outerShdw blurRad="63500" sx="102000" sy="102000" algn="ctr" rotWithShape="0">
                <a:prstClr val="black">
                  <a:alpha val="40000"/>
                </a:prstClr>
              </a:outerShdw>
            </a:effectLst>
          </p:spPr>
          <p:txBody>
            <a:bodyPr rtlCol="0" anchor="ctr"/>
            <a:p>
              <a:pPr algn="ctr" defTabSz="1218565">
                <a:defRPr/>
              </a:pPr>
              <a:endParaRPr lang="zh-CN" altLang="en-US" kern="0">
                <a:pattFill prst="pct5">
                  <a:fgClr>
                    <a:schemeClr val="accent1"/>
                  </a:fgClr>
                  <a:bgClr>
                    <a:schemeClr val="bg1"/>
                  </a:bgClr>
                </a:pattFill>
                <a:latin typeface="Palatino Linotype" panose="02040502050505030304"/>
                <a:ea typeface="宋体" panose="02010600030101010101" pitchFamily="2" charset="-122"/>
              </a:endParaRPr>
            </a:p>
          </p:txBody>
        </p:sp>
      </p:grpSp>
      <p:sp>
        <p:nvSpPr>
          <p:cNvPr id="7" name="文本框 6"/>
          <p:cNvSpPr txBox="1"/>
          <p:nvPr/>
        </p:nvSpPr>
        <p:spPr>
          <a:xfrm>
            <a:off x="1983105" y="383540"/>
            <a:ext cx="8845550" cy="640080"/>
          </a:xfrm>
          <a:prstGeom prst="rect">
            <a:avLst/>
          </a:prstGeom>
          <a:noFill/>
        </p:spPr>
        <p:txBody>
          <a:bodyPr wrap="square" rtlCol="0">
            <a:spAutoFit/>
            <a:scene3d>
              <a:camera prst="orthographicFront"/>
              <a:lightRig rig="threePt" dir="t"/>
            </a:scene3d>
          </a:bodyPr>
          <a:p>
            <a:pPr algn="ctr"/>
            <a:r>
              <a:rPr lang="en-US" altLang="zh-CN"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  </a:t>
            </a:r>
            <a:r>
              <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四、 </a:t>
            </a:r>
            <a:r>
              <a:rPr lang="en-US" altLang="zh-CN"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中宋" panose="02010600040101010101" charset="-122"/>
                <a:ea typeface="华文中宋" panose="02010600040101010101" charset="-122"/>
              </a:rPr>
              <a:t>435</a:t>
            </a:r>
            <a:r>
              <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项价格调整项目医保支付政策</a:t>
            </a:r>
            <a:endPar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FillTx/>
              <a:latin typeface="华文琥珀" panose="02010800040101010101" charset="-122"/>
              <a:ea typeface="华文琥珀" panose="02010800040101010101" charset="-122"/>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05155" y="1151255"/>
            <a:ext cx="11264900" cy="5669280"/>
          </a:xfrm>
          <a:prstGeom prst="rect">
            <a:avLst/>
          </a:prstGeom>
          <a:noFill/>
        </p:spPr>
        <p:txBody>
          <a:bodyPr wrap="square" rtlCol="0" anchor="t">
            <a:spAutoFit/>
          </a:bodyPr>
          <a:p>
            <a:pPr fontAlgn="auto">
              <a:lnSpc>
                <a:spcPct val="150000"/>
              </a:lnSpc>
            </a:pPr>
            <a:r>
              <a:rPr lang="en-US" altLang="zh-CN">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1.</a:t>
            </a: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生育保险患者门诊就诊时，须</a:t>
            </a:r>
            <a:r>
              <a:rPr lang="zh-CN" altLang="en-US" b="1">
                <a:solidFill>
                  <a:srgbClr val="C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全额交纳医事服务费及医疗费用</a:t>
            </a:r>
            <a:r>
              <a:rPr lang="zh-CN" altLang="en-US">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 进行手工报销。</a:t>
            </a:r>
            <a:endParaRPr lang="zh-CN" altLang="en-US">
              <a:ln w="22225">
                <a:solidFill>
                  <a:srgbClr val="C00000"/>
                </a:solidFill>
                <a:prstDash val="solid"/>
              </a:ln>
              <a:solidFill>
                <a:srgbClr val="C00000"/>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fontAlgn="auto">
              <a:lnSpc>
                <a:spcPct val="150000"/>
              </a:lnSpc>
            </a:pPr>
            <a:r>
              <a:rPr lang="en-US" altLang="zh-CN">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2.</a:t>
            </a: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生育保险</a:t>
            </a:r>
            <a:r>
              <a:rPr lang="zh-CN" altLang="en-US" b="1">
                <a:solidFill>
                  <a:srgbClr val="0033CC"/>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按项目支付方式结算</a:t>
            </a: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的住院医疗费用中发生的住院医事服务费，由生育保险基金全额支付。</a:t>
            </a:r>
            <a:endPar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fontAlgn="auto">
              <a:lnSpc>
                <a:spcPct val="150000"/>
              </a:lnSpc>
            </a:pPr>
            <a:r>
              <a:rPr lang="en-US" altLang="zh-CN">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3.</a:t>
            </a: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生育保险</a:t>
            </a:r>
            <a:r>
              <a:rPr lang="zh-CN" altLang="en-US" b="1">
                <a:solidFill>
                  <a:srgbClr val="0033CC"/>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按定额支付方式结算</a:t>
            </a: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的住院医疗费用，其住院医事服务费含在定额标准之内</a:t>
            </a:r>
            <a:r>
              <a:rPr lang="en-US" altLang="zh-CN">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b="1">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自然分娩、人工干预分娩、剖宫产、住院发生的计划生育手术费用</a:t>
            </a:r>
            <a:r>
              <a:rPr lang="en-US" altLang="zh-CN">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，定额标准不变。</a:t>
            </a:r>
            <a:endPar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fontAlgn="auto">
              <a:lnSpc>
                <a:spcPct val="150000"/>
              </a:lnSpc>
            </a:pPr>
            <a:r>
              <a:rPr lang="en-US" altLang="zh-CN">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4.</a:t>
            </a: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生育保险</a:t>
            </a:r>
            <a:r>
              <a:rPr lang="zh-CN" altLang="en-US" b="1">
                <a:solidFill>
                  <a:srgbClr val="0033CC"/>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按限额支付方式结算</a:t>
            </a:r>
            <a:r>
              <a:rPr lang="zh-CN" altLang="en-US">
                <a:solidFill>
                  <a:schemeClr val="tx1"/>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的</a:t>
            </a: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医疗费用，其医事服务费不在限额标准之内。   </a:t>
            </a:r>
            <a:endPar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endParaRPr>
          </a:p>
          <a:p>
            <a:pPr fontAlgn="auto">
              <a:lnSpc>
                <a:spcPct val="150000"/>
              </a:lnSpc>
            </a:pP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   （生育保险患者进行</a:t>
            </a:r>
            <a:r>
              <a:rPr lang="zh-CN" altLang="en-US" b="1">
                <a:solidFill>
                  <a:schemeClr val="tx1"/>
                </a:solidFill>
                <a:effectLst>
                  <a:outerShdw blurRad="38100" dist="19050" dir="2700000" algn="tl" rotWithShape="0">
                    <a:schemeClr val="dk1">
                      <a:alpha val="40000"/>
                    </a:schemeClr>
                  </a:outerShdw>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产前检查</a:t>
            </a: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和</a:t>
            </a:r>
            <a:r>
              <a:rPr lang="zh-CN" altLang="en-US" b="1">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职工门诊计划生育手术</a:t>
            </a: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所发生的医事服务费按门诊医事服务费报销标准，</a:t>
            </a:r>
            <a:r>
              <a:rPr lang="zh-CN" altLang="en-US">
                <a:solidFill>
                  <a:schemeClr val="tx1"/>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全程产前检查最多报销</a:t>
            </a:r>
            <a:r>
              <a:rPr lang="en-US" altLang="zh-CN">
                <a:solidFill>
                  <a:schemeClr val="tx1"/>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10</a:t>
            </a:r>
            <a:r>
              <a:rPr lang="zh-CN" altLang="en-US">
                <a:solidFill>
                  <a:schemeClr val="tx1"/>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次</a:t>
            </a:r>
            <a:r>
              <a:rPr lang="zh-CN" altLang="en-US">
                <a:highlight>
                  <a:srgbClr val="FFFFFF"/>
                </a:highlight>
                <a:latin typeface="微软雅黑" panose="020B0503020204020204" pitchFamily="34" charset="-122"/>
                <a:ea typeface="微软雅黑" panose="020B0503020204020204" pitchFamily="34" charset="-122"/>
                <a:cs typeface="宋体" panose="02010600030101010101" pitchFamily="2" charset="-122"/>
                <a:sym typeface="+mn-ea"/>
              </a:rPr>
              <a:t>）。</a:t>
            </a:r>
            <a:endParaRPr lang="zh-CN" altLang="en-US">
              <a:highlight>
                <a:srgbClr val="FFFFFF"/>
              </a:highlight>
              <a:latin typeface="微软雅黑" panose="020B0503020204020204" pitchFamily="34" charset="-122"/>
              <a:ea typeface="微软雅黑" panose="020B0503020204020204" pitchFamily="34" charset="-122"/>
              <a:cs typeface="华文中宋" panose="02010600040101010101" charset="-122"/>
              <a:sym typeface="+mn-ea"/>
            </a:endParaRPr>
          </a:p>
          <a:p>
            <a:pPr fontAlgn="auto">
              <a:lnSpc>
                <a:spcPct val="150000"/>
              </a:lnSpc>
            </a:pPr>
            <a:endParaRPr lang="zh-CN" altLang="en-US" sz="2800">
              <a:latin typeface="微软雅黑" panose="020B0503020204020204" pitchFamily="34" charset="-122"/>
              <a:ea typeface="微软雅黑" panose="020B0503020204020204" pitchFamily="34" charset="-122"/>
            </a:endParaRPr>
          </a:p>
        </p:txBody>
      </p:sp>
      <p:grpSp>
        <p:nvGrpSpPr>
          <p:cNvPr id="4" name="组合 3"/>
          <p:cNvGrpSpPr/>
          <p:nvPr/>
        </p:nvGrpSpPr>
        <p:grpSpPr>
          <a:xfrm rot="5400000">
            <a:off x="5594985" y="-4841875"/>
            <a:ext cx="1003300" cy="10982959"/>
            <a:chOff x="4819176" y="1826391"/>
            <a:chExt cx="2993523" cy="2825965"/>
          </a:xfrm>
        </p:grpSpPr>
        <p:grpSp>
          <p:nvGrpSpPr>
            <p:cNvPr id="14" name="组合 13"/>
            <p:cNvGrpSpPr/>
            <p:nvPr/>
          </p:nvGrpSpPr>
          <p:grpSpPr>
            <a:xfrm>
              <a:off x="4819176" y="1826391"/>
              <a:ext cx="2993523" cy="2825965"/>
              <a:chOff x="304800" y="892168"/>
              <a:chExt cx="4147845" cy="3781432"/>
            </a:xfrm>
            <a:effectLst>
              <a:outerShdw blurRad="444500" dist="254000" dir="8100000" algn="tr" rotWithShape="0">
                <a:prstClr val="black">
                  <a:alpha val="50000"/>
                </a:prstClr>
              </a:outerShdw>
            </a:effectLst>
          </p:grpSpPr>
          <p:sp>
            <p:nvSpPr>
              <p:cNvPr id="15" name="矩形 14"/>
              <p:cNvSpPr/>
              <p:nvPr/>
            </p:nvSpPr>
            <p:spPr>
              <a:xfrm>
                <a:off x="304800" y="892168"/>
                <a:ext cx="4147845" cy="3781432"/>
              </a:xfrm>
              <a:prstGeom prst="rect">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1218565">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 name="矩形 4"/>
              <p:cNvSpPr/>
              <p:nvPr/>
            </p:nvSpPr>
            <p:spPr>
              <a:xfrm>
                <a:off x="399308" y="1076473"/>
                <a:ext cx="3958829" cy="3509675"/>
              </a:xfrm>
              <a:prstGeom prst="rect">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1218565">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6" name="矩形 5"/>
            <p:cNvSpPr/>
            <p:nvPr/>
          </p:nvSpPr>
          <p:spPr>
            <a:xfrm>
              <a:off x="5036504" y="1880331"/>
              <a:ext cx="2555077" cy="2554311"/>
            </a:xfrm>
            <a:prstGeom prst="rect">
              <a:avLst/>
            </a:prstGeom>
            <a:gradFill flip="none" rotWithShape="1">
              <a:gsLst>
                <a:gs pos="0">
                  <a:srgbClr val="012D86"/>
                </a:gs>
                <a:gs pos="100000">
                  <a:srgbClr val="0E2557"/>
                </a:gs>
              </a:gsLst>
              <a:lin ang="5400000" scaled="0"/>
            </a:gradFill>
            <a:ln w="28575" cap="flat" cmpd="sng" algn="ctr">
              <a:noFill/>
              <a:prstDash val="solid"/>
            </a:ln>
            <a:effectLst>
              <a:outerShdw blurRad="63500" sx="102000" sy="102000" algn="ctr" rotWithShape="0">
                <a:prstClr val="black">
                  <a:alpha val="40000"/>
                </a:prstClr>
              </a:outerShdw>
            </a:effectLst>
          </p:spPr>
          <p:txBody>
            <a:bodyPr rtlCol="0" anchor="ctr"/>
            <a:p>
              <a:pPr algn="ctr" defTabSz="1218565">
                <a:defRPr/>
              </a:pPr>
              <a:endParaRPr lang="zh-CN" altLang="en-US" kern="0">
                <a:pattFill prst="pct5">
                  <a:fgClr>
                    <a:schemeClr val="accent1"/>
                  </a:fgClr>
                  <a:bgClr>
                    <a:schemeClr val="bg1"/>
                  </a:bgClr>
                </a:pattFill>
                <a:latin typeface="Palatino Linotype" panose="02040502050505030304"/>
                <a:ea typeface="宋体" panose="02010600030101010101" pitchFamily="2" charset="-122"/>
              </a:endParaRPr>
            </a:p>
          </p:txBody>
        </p:sp>
      </p:grpSp>
      <p:sp>
        <p:nvSpPr>
          <p:cNvPr id="3" name="文本框 2"/>
          <p:cNvSpPr txBox="1"/>
          <p:nvPr/>
        </p:nvSpPr>
        <p:spPr>
          <a:xfrm>
            <a:off x="1837690" y="339090"/>
            <a:ext cx="8845550" cy="640080"/>
          </a:xfrm>
          <a:prstGeom prst="rect">
            <a:avLst/>
          </a:prstGeom>
          <a:noFill/>
        </p:spPr>
        <p:txBody>
          <a:bodyPr wrap="square" rtlCol="0">
            <a:spAutoFit/>
            <a:scene3d>
              <a:camera prst="orthographicFront"/>
              <a:lightRig rig="threePt" dir="t"/>
            </a:scene3d>
          </a:bodyPr>
          <a:p>
            <a:pPr algn="ctr"/>
            <a:r>
              <a:rPr lang="en-US" altLang="zh-CN"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  </a:t>
            </a:r>
            <a:r>
              <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五、 生育保险医事服务费报销政策</a:t>
            </a:r>
            <a:endPar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FillTx/>
              <a:latin typeface="华文琥珀" panose="02010800040101010101" charset="-122"/>
              <a:ea typeface="华文琥珀" panose="02010800040101010101" charset="-122"/>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文本占位符 37890"/>
          <p:cNvSpPr>
            <a:spLocks noGrp="1"/>
          </p:cNvSpPr>
          <p:nvPr>
            <p:ph idx="1"/>
          </p:nvPr>
        </p:nvSpPr>
        <p:spPr>
          <a:xfrm>
            <a:off x="1705610" y="493713"/>
            <a:ext cx="8856663" cy="6248400"/>
          </a:xfrm>
        </p:spPr>
        <p:txBody>
          <a:bodyPr anchor="t"/>
          <a:p>
            <a:pPr>
              <a:lnSpc>
                <a:spcPct val="90000"/>
              </a:lnSpc>
              <a:buNone/>
            </a:pPr>
            <a:endParaRPr lang="en-US" altLang="zh-CN">
              <a:latin typeface="宋体" panose="02010600030101010101" pitchFamily="2" charset="-122"/>
              <a:ea typeface="宋体" panose="02010600030101010101" pitchFamily="2" charset="-122"/>
            </a:endParaRPr>
          </a:p>
          <a:p>
            <a:pPr>
              <a:lnSpc>
                <a:spcPct val="90000"/>
              </a:lnSpc>
              <a:buNone/>
            </a:pPr>
            <a:endParaRPr lang="en-US" altLang="zh-CN">
              <a:latin typeface="宋体" panose="02010600030101010101" pitchFamily="2" charset="-122"/>
              <a:ea typeface="宋体" panose="02010600030101010101" pitchFamily="2" charset="-122"/>
            </a:endParaRPr>
          </a:p>
        </p:txBody>
      </p:sp>
      <p:sp>
        <p:nvSpPr>
          <p:cNvPr id="4099" name="矩形 37892"/>
          <p:cNvSpPr>
            <a:spLocks noGrp="1"/>
          </p:cNvSpPr>
          <p:nvPr/>
        </p:nvSpPr>
        <p:spPr>
          <a:xfrm>
            <a:off x="1529398" y="914400"/>
            <a:ext cx="9464675" cy="6191250"/>
          </a:xfrm>
          <a:prstGeom prst="rect">
            <a:avLst/>
          </a:prstGeom>
          <a:noFill/>
          <a:ln w="9525">
            <a:noFill/>
          </a:ln>
        </p:spPr>
        <p:txBody>
          <a:bodyPr anchor="t"/>
          <a:p>
            <a:pPr marL="342900" lvl="0" indent="-342900" eaLnBrk="0" latinLnBrk="1" hangingPunct="0">
              <a:lnSpc>
                <a:spcPct val="90000"/>
              </a:lnSpc>
              <a:spcBef>
                <a:spcPts val="25"/>
              </a:spcBef>
            </a:pPr>
            <a:endParaRPr lang="en-US" altLang="zh-CN" sz="3200">
              <a:latin typeface="宋体" panose="02010600030101010101" pitchFamily="2" charset="-122"/>
              <a:ea typeface="宋体" panose="02010600030101010101" pitchFamily="2" charset="-122"/>
            </a:endParaRPr>
          </a:p>
          <a:p>
            <a:pPr marL="342900" lvl="0" indent="-342900" eaLnBrk="0" latinLnBrk="1" hangingPunct="0">
              <a:lnSpc>
                <a:spcPct val="80000"/>
              </a:lnSpc>
              <a:spcBef>
                <a:spcPct val="20000"/>
              </a:spcBef>
            </a:pPr>
            <a:endParaRPr lang="en-US" altLang="zh-CN" sz="3200">
              <a:latin typeface="宋体" panose="02010600030101010101" pitchFamily="2" charset="-122"/>
              <a:ea typeface="宋体" panose="02010600030101010101" pitchFamily="2" charset="-122"/>
            </a:endParaRPr>
          </a:p>
        </p:txBody>
      </p:sp>
      <p:sp>
        <p:nvSpPr>
          <p:cNvPr id="4100" name="文本框 40962"/>
          <p:cNvSpPr txBox="1"/>
          <p:nvPr/>
        </p:nvSpPr>
        <p:spPr>
          <a:xfrm>
            <a:off x="615950" y="1948815"/>
            <a:ext cx="11511915" cy="4227830"/>
          </a:xfrm>
          <a:prstGeom prst="rect">
            <a:avLst/>
          </a:prstGeom>
          <a:noFill/>
          <a:ln w="9525">
            <a:noFill/>
          </a:ln>
        </p:spPr>
        <p:txBody>
          <a:bodyPr wrap="square" anchor="t">
            <a:spAutoFit/>
          </a:bodyPr>
          <a:p>
            <a:pPr lvl="0" indent="0" algn="ctr">
              <a:lnSpc>
                <a:spcPts val="4000"/>
              </a:lnSpc>
            </a:pPr>
            <a:r>
              <a:rPr lang="en-US" altLang="zh-CN" sz="3200" b="1" dirty="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sym typeface="Arial" panose="020B0604020202020204" pitchFamily="34" charset="0"/>
              </a:rPr>
              <a:t> </a:t>
            </a:r>
            <a:r>
              <a:rPr lang="zh-CN" altLang="en-US"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六项医保政策</a:t>
            </a:r>
            <a:r>
              <a:rPr lang="en-US" altLang="zh-CN"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一揽子</a:t>
            </a:r>
            <a:r>
              <a:rPr lang="en-US" altLang="zh-CN"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调整</a:t>
            </a:r>
            <a:endParaRPr lang="zh-CN" altLang="en-US"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lvl="0" indent="0">
              <a:lnSpc>
                <a:spcPts val="4000"/>
              </a:lnSpc>
            </a:pPr>
            <a:r>
              <a:rPr lang="zh-CN" altLang="en-US" sz="2800" dirty="0">
                <a:latin typeface="宋体" panose="02010600030101010101" pitchFamily="2" charset="-122"/>
                <a:ea typeface="宋体" panose="02010600030101010101" pitchFamily="2" charset="-122"/>
                <a:sym typeface="宋体" panose="02010600030101010101" pitchFamily="2" charset="-122"/>
              </a:rPr>
              <a:t>                     京人社医发【</a:t>
            </a:r>
            <a:r>
              <a:rPr lang="en-US" altLang="zh-CN" sz="2800" dirty="0">
                <a:latin typeface="宋体" panose="02010600030101010101" pitchFamily="2" charset="-122"/>
                <a:ea typeface="宋体" panose="02010600030101010101" pitchFamily="2" charset="-122"/>
                <a:sym typeface="宋体" panose="02010600030101010101" pitchFamily="2" charset="-122"/>
              </a:rPr>
              <a:t>2016</a:t>
            </a:r>
            <a:r>
              <a:rPr lang="zh-CN" altLang="en-US" sz="2800" dirty="0">
                <a:latin typeface="宋体" panose="02010600030101010101" pitchFamily="2" charset="-122"/>
                <a:ea typeface="宋体" panose="02010600030101010101" pitchFamily="2" charset="-122"/>
                <a:sym typeface="宋体" panose="02010600030101010101" pitchFamily="2" charset="-122"/>
              </a:rPr>
              <a:t>】</a:t>
            </a:r>
            <a:r>
              <a:rPr lang="en-US" altLang="zh-CN" sz="2800" dirty="0">
                <a:latin typeface="宋体" panose="02010600030101010101" pitchFamily="2" charset="-122"/>
                <a:ea typeface="宋体" panose="02010600030101010101" pitchFamily="2" charset="-122"/>
                <a:sym typeface="宋体" panose="02010600030101010101" pitchFamily="2" charset="-122"/>
              </a:rPr>
              <a:t>219</a:t>
            </a:r>
            <a:r>
              <a:rPr lang="zh-CN" altLang="en-US" sz="2800" dirty="0">
                <a:latin typeface="宋体" panose="02010600030101010101" pitchFamily="2" charset="-122"/>
                <a:ea typeface="宋体" panose="02010600030101010101" pitchFamily="2" charset="-122"/>
                <a:sym typeface="宋体" panose="02010600030101010101" pitchFamily="2" charset="-122"/>
              </a:rPr>
              <a:t>号文件 </a:t>
            </a:r>
            <a:endParaRPr lang="zh-CN" altLang="en-US" sz="2800" dirty="0">
              <a:latin typeface="宋体" panose="02010600030101010101" pitchFamily="2" charset="-122"/>
              <a:ea typeface="宋体" panose="02010600030101010101" pitchFamily="2" charset="-122"/>
              <a:sym typeface="宋体" panose="02010600030101010101" pitchFamily="2" charset="-122"/>
            </a:endParaRPr>
          </a:p>
          <a:p>
            <a:pPr lvl="0" indent="0">
              <a:lnSpc>
                <a:spcPts val="4000"/>
              </a:lnSpc>
            </a:pPr>
            <a:r>
              <a:rPr lang="en-US" altLang="en-US" sz="2800" dirty="0">
                <a:latin typeface="宋体" panose="02010600030101010101" pitchFamily="2" charset="-122"/>
                <a:ea typeface="宋体" panose="02010600030101010101" pitchFamily="2" charset="-122"/>
                <a:sym typeface="宋体" panose="02010600030101010101" pitchFamily="2" charset="-122"/>
              </a:rPr>
              <a:t> 1</a:t>
            </a:r>
            <a:r>
              <a:rPr lang="en-US" altLang="zh-CN" sz="2800">
                <a:latin typeface="宋体" panose="02010600030101010101" pitchFamily="2" charset="-122"/>
                <a:ea typeface="宋体" panose="02010600030101010101" pitchFamily="2" charset="-122"/>
                <a:sym typeface="Arial" panose="020B0604020202020204" pitchFamily="34" charset="0"/>
              </a:rPr>
              <a:t>.</a:t>
            </a:r>
            <a:r>
              <a:rPr lang="zh-CN" altLang="en-US" sz="2800" dirty="0">
                <a:latin typeface="宋体" panose="02010600030101010101" pitchFamily="2" charset="-122"/>
                <a:ea typeface="宋体" panose="02010600030101010101" pitchFamily="2" charset="-122"/>
                <a:sym typeface="宋体" panose="02010600030101010101" pitchFamily="2" charset="-122"/>
              </a:rPr>
              <a:t>自</a:t>
            </a:r>
            <a:r>
              <a:rPr lang="en-US" altLang="zh-CN" sz="2800" dirty="0">
                <a:latin typeface="宋体" panose="02010600030101010101" pitchFamily="2" charset="-122"/>
                <a:ea typeface="宋体" panose="02010600030101010101" pitchFamily="2" charset="-122"/>
                <a:sym typeface="宋体" panose="02010600030101010101" pitchFamily="2" charset="-122"/>
              </a:rPr>
              <a:t>2016</a:t>
            </a:r>
            <a:r>
              <a:rPr lang="zh-CN" altLang="en-US" sz="2800" dirty="0">
                <a:latin typeface="宋体" panose="02010600030101010101" pitchFamily="2" charset="-122"/>
                <a:ea typeface="宋体" panose="02010600030101010101" pitchFamily="2" charset="-122"/>
                <a:sym typeface="宋体" panose="02010600030101010101" pitchFamily="2" charset="-122"/>
              </a:rPr>
              <a:t>年</a:t>
            </a:r>
            <a:r>
              <a:rPr lang="en-US" altLang="zh-CN" sz="2800" dirty="0">
                <a:latin typeface="宋体" panose="02010600030101010101" pitchFamily="2" charset="-122"/>
                <a:ea typeface="宋体" panose="02010600030101010101" pitchFamily="2" charset="-122"/>
                <a:sym typeface="宋体" panose="02010600030101010101" pitchFamily="2" charset="-122"/>
              </a:rPr>
              <a:t>12</a:t>
            </a:r>
            <a:r>
              <a:rPr lang="zh-CN" altLang="en-US" sz="2800" dirty="0">
                <a:latin typeface="宋体" panose="02010600030101010101" pitchFamily="2" charset="-122"/>
                <a:ea typeface="宋体" panose="02010600030101010101" pitchFamily="2" charset="-122"/>
                <a:sym typeface="宋体" panose="02010600030101010101" pitchFamily="2" charset="-122"/>
              </a:rPr>
              <a:t>月</a:t>
            </a:r>
            <a:r>
              <a:rPr lang="en-US" altLang="zh-CN" sz="2800" dirty="0">
                <a:latin typeface="宋体" panose="02010600030101010101" pitchFamily="2" charset="-122"/>
                <a:ea typeface="宋体" panose="02010600030101010101" pitchFamily="2" charset="-122"/>
                <a:sym typeface="宋体" panose="02010600030101010101" pitchFamily="2" charset="-122"/>
              </a:rPr>
              <a:t>1</a:t>
            </a:r>
            <a:r>
              <a:rPr lang="zh-CN" altLang="en-US" sz="2800" dirty="0">
                <a:latin typeface="宋体" panose="02010600030101010101" pitchFamily="2" charset="-122"/>
                <a:ea typeface="宋体" panose="02010600030101010101" pitchFamily="2" charset="-122"/>
                <a:sym typeface="宋体" panose="02010600030101010101" pitchFamily="2" charset="-122"/>
              </a:rPr>
              <a:t>日起，</a:t>
            </a:r>
            <a:r>
              <a:rPr lang="zh-CN" altLang="en-US" sz="2800" b="1" dirty="0">
                <a:latin typeface="宋体" panose="02010600030101010101" pitchFamily="2" charset="-122"/>
                <a:ea typeface="宋体" panose="02010600030101010101" pitchFamily="2" charset="-122"/>
                <a:sym typeface="宋体" panose="02010600030101010101" pitchFamily="2" charset="-122"/>
              </a:rPr>
              <a:t>社区卫生医疗机构均可执行《北京市基本医疗</a:t>
            </a:r>
            <a:endParaRPr lang="zh-CN" altLang="en-US" sz="2800" b="1" dirty="0">
              <a:latin typeface="宋体" panose="02010600030101010101" pitchFamily="2" charset="-122"/>
              <a:ea typeface="宋体" panose="02010600030101010101" pitchFamily="2" charset="-122"/>
              <a:sym typeface="宋体" panose="02010600030101010101" pitchFamily="2" charset="-122"/>
            </a:endParaRPr>
          </a:p>
          <a:p>
            <a:pPr lvl="0" indent="0">
              <a:lnSpc>
                <a:spcPts val="4000"/>
              </a:lnSpc>
            </a:pPr>
            <a:r>
              <a:rPr lang="zh-CN" altLang="en-US" sz="2800" b="1" dirty="0">
                <a:latin typeface="宋体" panose="02010600030101010101" pitchFamily="2" charset="-122"/>
                <a:ea typeface="宋体" panose="02010600030101010101" pitchFamily="2" charset="-122"/>
                <a:sym typeface="宋体" panose="02010600030101010101" pitchFamily="2" charset="-122"/>
              </a:rPr>
              <a:t>   保险工伤保险和生育保险药品目录》，新增</a:t>
            </a:r>
            <a:r>
              <a:rPr lang="en-US" altLang="zh-CN" sz="2800" b="1" dirty="0">
                <a:latin typeface="宋体" panose="02010600030101010101" pitchFamily="2" charset="-122"/>
                <a:ea typeface="宋体" panose="02010600030101010101" pitchFamily="2" charset="-122"/>
                <a:sym typeface="宋体" panose="02010600030101010101" pitchFamily="2" charset="-122"/>
              </a:rPr>
              <a:t>1440</a:t>
            </a:r>
            <a:r>
              <a:rPr lang="zh-CN" altLang="en-US" sz="2800" b="1" dirty="0">
                <a:latin typeface="宋体" panose="02010600030101010101" pitchFamily="2" charset="-122"/>
                <a:ea typeface="宋体" panose="02010600030101010101" pitchFamily="2" charset="-122"/>
                <a:sym typeface="宋体" panose="02010600030101010101" pitchFamily="2" charset="-122"/>
              </a:rPr>
              <a:t>多家医保定点社区站</a:t>
            </a:r>
            <a:r>
              <a:rPr lang="zh-CN" altLang="en-US" sz="2800" dirty="0">
                <a:latin typeface="宋体" panose="02010600030101010101" pitchFamily="2" charset="-122"/>
                <a:ea typeface="宋体" panose="02010600030101010101" pitchFamily="2" charset="-122"/>
                <a:sym typeface="宋体" panose="02010600030101010101" pitchFamily="2" charset="-122"/>
              </a:rPr>
              <a:t>；</a:t>
            </a:r>
            <a:endParaRPr lang="zh-CN" altLang="en-US" sz="2800" b="1" dirty="0">
              <a:solidFill>
                <a:srgbClr val="FF0000"/>
              </a:solidFill>
              <a:latin typeface="宋体" panose="02010600030101010101" pitchFamily="2" charset="-122"/>
              <a:ea typeface="宋体" panose="02010600030101010101" pitchFamily="2" charset="-122"/>
              <a:sym typeface="宋体" panose="02010600030101010101" pitchFamily="2" charset="-122"/>
            </a:endParaRPr>
          </a:p>
          <a:p>
            <a:pPr lvl="0" indent="0">
              <a:lnSpc>
                <a:spcPts val="4000"/>
              </a:lnSpc>
            </a:pPr>
            <a:r>
              <a:rPr lang="en-US" altLang="zh-CN" sz="2800" dirty="0">
                <a:latin typeface="宋体" panose="02010600030101010101" pitchFamily="2" charset="-122"/>
                <a:ea typeface="宋体" panose="02010600030101010101" pitchFamily="2" charset="-122"/>
              </a:rPr>
              <a:t> 2</a:t>
            </a:r>
            <a:r>
              <a:rPr lang="en-US" altLang="zh-CN" sz="2800">
                <a:latin typeface="宋体" panose="02010600030101010101" pitchFamily="2" charset="-122"/>
                <a:ea typeface="宋体" panose="02010600030101010101" pitchFamily="2" charset="-122"/>
                <a:sym typeface="Arial" panose="020B0604020202020204" pitchFamily="34" charset="0"/>
              </a:rPr>
              <a:t>.</a:t>
            </a:r>
            <a:r>
              <a:rPr lang="zh-CN" altLang="en-US" sz="2800" b="1" dirty="0">
                <a:latin typeface="宋体" panose="02010600030101010101" pitchFamily="2" charset="-122"/>
                <a:ea typeface="宋体" panose="02010600030101010101" pitchFamily="2" charset="-122"/>
              </a:rPr>
              <a:t>城镇职工参保人员在社区卫生机构发生的门诊医疗费用报销比例</a:t>
            </a:r>
            <a:r>
              <a:rPr lang="en-US" altLang="zh-CN" sz="2800" b="1" dirty="0">
                <a:latin typeface="宋体" panose="02010600030101010101" pitchFamily="2" charset="-122"/>
                <a:ea typeface="宋体" panose="02010600030101010101" pitchFamily="2" charset="-122"/>
              </a:rPr>
              <a:t>90%</a:t>
            </a:r>
            <a:r>
              <a:rPr lang="zh-CN" altLang="en-US" sz="2800" b="1" dirty="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endParaRPr>
          </a:p>
          <a:p>
            <a:pPr lvl="0" indent="0">
              <a:lnSpc>
                <a:spcPts val="4000"/>
              </a:lnSpc>
            </a:pPr>
            <a:r>
              <a:rPr lang="zh-CN" altLang="en-US" sz="2800" dirty="0">
                <a:latin typeface="宋体" panose="02010600030101010101" pitchFamily="2" charset="-122"/>
                <a:ea typeface="宋体" panose="02010600030101010101" pitchFamily="2" charset="-122"/>
              </a:rPr>
              <a:t> </a:t>
            </a:r>
            <a:r>
              <a:rPr lang="en-US" altLang="zh-CN" sz="2800" dirty="0">
                <a:latin typeface="宋体" panose="02010600030101010101" pitchFamily="2" charset="-122"/>
                <a:ea typeface="宋体" panose="02010600030101010101" pitchFamily="2" charset="-122"/>
              </a:rPr>
              <a:t>3</a:t>
            </a:r>
            <a:r>
              <a:rPr lang="en-US" altLang="zh-CN" sz="2800">
                <a:latin typeface="宋体" panose="02010600030101010101" pitchFamily="2" charset="-122"/>
                <a:ea typeface="宋体" panose="02010600030101010101" pitchFamily="2" charset="-122"/>
                <a:sym typeface="Arial" panose="020B0604020202020204" pitchFamily="34" charset="0"/>
              </a:rPr>
              <a:t>.</a:t>
            </a:r>
            <a:r>
              <a:rPr lang="zh-CN" altLang="en-US" sz="2800">
                <a:latin typeface="宋体" panose="02010600030101010101" pitchFamily="2" charset="-122"/>
                <a:ea typeface="宋体" panose="02010600030101010101" pitchFamily="2" charset="-122"/>
                <a:sym typeface="Arial" panose="020B0604020202020204" pitchFamily="34" charset="0"/>
              </a:rPr>
              <a:t>社区建立的</a:t>
            </a:r>
            <a:r>
              <a:rPr lang="zh-CN" altLang="en-US" sz="2800" b="1">
                <a:latin typeface="宋体" panose="02010600030101010101" pitchFamily="2" charset="-122"/>
                <a:ea typeface="宋体" panose="02010600030101010101" pitchFamily="2" charset="-122"/>
                <a:sym typeface="Arial" panose="020B0604020202020204" pitchFamily="34" charset="0"/>
              </a:rPr>
              <a:t>治疗性家庭病床</a:t>
            </a:r>
            <a:r>
              <a:rPr lang="zh-CN" altLang="en-US" sz="2800">
                <a:latin typeface="宋体" panose="02010600030101010101" pitchFamily="2" charset="-122"/>
                <a:ea typeface="宋体" panose="02010600030101010101" pitchFamily="2" charset="-122"/>
                <a:sym typeface="Arial" panose="020B0604020202020204" pitchFamily="34" charset="0"/>
              </a:rPr>
              <a:t>按规定纳入医保基金支付范围；</a:t>
            </a:r>
            <a:endParaRPr lang="zh-CN" altLang="en-US" sz="2800">
              <a:latin typeface="宋体" panose="02010600030101010101" pitchFamily="2" charset="-122"/>
              <a:ea typeface="宋体" panose="02010600030101010101" pitchFamily="2" charset="-122"/>
              <a:sym typeface="Arial" panose="020B0604020202020204" pitchFamily="34" charset="0"/>
            </a:endParaRPr>
          </a:p>
          <a:p>
            <a:pPr lvl="0" indent="0">
              <a:lnSpc>
                <a:spcPts val="4000"/>
              </a:lnSpc>
            </a:pPr>
            <a:r>
              <a:rPr lang="zh-CN" altLang="en-US" sz="2800">
                <a:latin typeface="宋体" panose="02010600030101010101" pitchFamily="2" charset="-122"/>
                <a:ea typeface="宋体" panose="02010600030101010101" pitchFamily="2" charset="-122"/>
                <a:sym typeface="Arial" panose="020B0604020202020204" pitchFamily="34" charset="0"/>
              </a:rPr>
              <a:t> </a:t>
            </a:r>
            <a:r>
              <a:rPr lang="en-US" altLang="zh-CN" sz="2800">
                <a:latin typeface="宋体" panose="02010600030101010101" pitchFamily="2" charset="-122"/>
                <a:ea typeface="宋体" panose="02010600030101010101" pitchFamily="2" charset="-122"/>
                <a:sym typeface="Arial" panose="020B0604020202020204" pitchFamily="34" charset="0"/>
              </a:rPr>
              <a:t>4</a:t>
            </a:r>
            <a:r>
              <a:rPr lang="en-US" altLang="zh-CN" sz="2800" dirty="0">
                <a:latin typeface="宋体" panose="02010600030101010101" pitchFamily="2" charset="-122"/>
                <a:ea typeface="宋体" panose="02010600030101010101" pitchFamily="2" charset="-122"/>
                <a:sym typeface="Arial" panose="020B0604020202020204" pitchFamily="34" charset="0"/>
              </a:rPr>
              <a:t>.</a:t>
            </a:r>
            <a:r>
              <a:rPr lang="zh-CN" altLang="en-US" sz="2800" dirty="0">
                <a:latin typeface="宋体" panose="02010600030101010101" pitchFamily="2" charset="-122"/>
                <a:ea typeface="宋体" panose="02010600030101010101" pitchFamily="2" charset="-122"/>
                <a:sym typeface="Arial" panose="020B0604020202020204" pitchFamily="34" charset="0"/>
              </a:rPr>
              <a:t>通过巡诊等方式</a:t>
            </a:r>
            <a:r>
              <a:rPr lang="zh-CN" altLang="en-US" sz="2800" b="1" dirty="0">
                <a:latin typeface="宋体" panose="02010600030101010101" pitchFamily="2" charset="-122"/>
                <a:ea typeface="宋体" panose="02010600030101010101" pitchFamily="2" charset="-122"/>
                <a:sym typeface="Arial" panose="020B0604020202020204" pitchFamily="34" charset="0"/>
              </a:rPr>
              <a:t>开展居家上门医疗服务</a:t>
            </a:r>
            <a:r>
              <a:rPr lang="zh-CN" altLang="en-US" sz="2800" dirty="0">
                <a:latin typeface="宋体" panose="02010600030101010101" pitchFamily="2" charset="-122"/>
                <a:ea typeface="宋体" panose="02010600030101010101" pitchFamily="2" charset="-122"/>
                <a:sym typeface="Arial" panose="020B0604020202020204" pitchFamily="34" charset="0"/>
              </a:rPr>
              <a:t>，符合卫生计生和医保规定的，</a:t>
            </a:r>
            <a:endParaRPr lang="zh-CN" altLang="en-US" sz="2800" dirty="0">
              <a:latin typeface="宋体" panose="02010600030101010101" pitchFamily="2" charset="-122"/>
              <a:ea typeface="宋体" panose="02010600030101010101" pitchFamily="2" charset="-122"/>
              <a:sym typeface="Arial" panose="020B0604020202020204" pitchFamily="34" charset="0"/>
            </a:endParaRPr>
          </a:p>
          <a:p>
            <a:pPr lvl="0" indent="0">
              <a:lnSpc>
                <a:spcPts val="4000"/>
              </a:lnSpc>
            </a:pPr>
            <a:r>
              <a:rPr lang="zh-CN" altLang="en-US" sz="2800" dirty="0">
                <a:latin typeface="宋体" panose="02010600030101010101" pitchFamily="2" charset="-122"/>
                <a:ea typeface="宋体" panose="02010600030101010101" pitchFamily="2" charset="-122"/>
                <a:sym typeface="Arial" panose="020B0604020202020204" pitchFamily="34" charset="0"/>
              </a:rPr>
              <a:t>   由医保基金支付；</a:t>
            </a:r>
            <a:endParaRPr lang="zh-CN" altLang="en-US" sz="2800" dirty="0">
              <a:latin typeface="宋体" panose="02010600030101010101" pitchFamily="2" charset="-122"/>
              <a:ea typeface="宋体" panose="02010600030101010101" pitchFamily="2" charset="-122"/>
            </a:endParaRPr>
          </a:p>
        </p:txBody>
      </p:sp>
      <p:grpSp>
        <p:nvGrpSpPr>
          <p:cNvPr id="13" name="组合 12"/>
          <p:cNvGrpSpPr/>
          <p:nvPr/>
        </p:nvGrpSpPr>
        <p:grpSpPr>
          <a:xfrm rot="5400000">
            <a:off x="5552440" y="-4518660"/>
            <a:ext cx="1003300" cy="10982959"/>
            <a:chOff x="4819176" y="1826391"/>
            <a:chExt cx="2993523" cy="2825965"/>
          </a:xfrm>
        </p:grpSpPr>
        <p:grpSp>
          <p:nvGrpSpPr>
            <p:cNvPr id="14" name="组合 13"/>
            <p:cNvGrpSpPr/>
            <p:nvPr/>
          </p:nvGrpSpPr>
          <p:grpSpPr>
            <a:xfrm>
              <a:off x="4819176" y="1826391"/>
              <a:ext cx="2993523" cy="2825965"/>
              <a:chOff x="304800" y="892168"/>
              <a:chExt cx="4147845" cy="3781432"/>
            </a:xfrm>
            <a:effectLst>
              <a:outerShdw blurRad="444500" dist="254000" dir="8100000" algn="tr" rotWithShape="0">
                <a:prstClr val="black">
                  <a:alpha val="50000"/>
                </a:prstClr>
              </a:outerShdw>
            </a:effectLst>
          </p:grpSpPr>
          <p:sp>
            <p:nvSpPr>
              <p:cNvPr id="15" name="矩形 14"/>
              <p:cNvSpPr/>
              <p:nvPr/>
            </p:nvSpPr>
            <p:spPr>
              <a:xfrm>
                <a:off x="304800" y="892168"/>
                <a:ext cx="4147845" cy="3781432"/>
              </a:xfrm>
              <a:prstGeom prst="rect">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1218565">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 name="矩形 4"/>
              <p:cNvSpPr/>
              <p:nvPr/>
            </p:nvSpPr>
            <p:spPr>
              <a:xfrm>
                <a:off x="399308" y="1076473"/>
                <a:ext cx="3958829" cy="3509675"/>
              </a:xfrm>
              <a:prstGeom prst="rect">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1218565">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2" name="矩形 1"/>
            <p:cNvSpPr/>
            <p:nvPr/>
          </p:nvSpPr>
          <p:spPr>
            <a:xfrm>
              <a:off x="5036504" y="1880331"/>
              <a:ext cx="2555077" cy="2554311"/>
            </a:xfrm>
            <a:prstGeom prst="rect">
              <a:avLst/>
            </a:prstGeom>
            <a:gradFill flip="none" rotWithShape="1">
              <a:gsLst>
                <a:gs pos="0">
                  <a:srgbClr val="012D86"/>
                </a:gs>
                <a:gs pos="100000">
                  <a:srgbClr val="0E2557"/>
                </a:gs>
              </a:gsLst>
              <a:lin ang="5400000" scaled="0"/>
            </a:gradFill>
            <a:ln w="28575" cap="flat" cmpd="sng" algn="ctr">
              <a:noFill/>
              <a:prstDash val="solid"/>
            </a:ln>
            <a:effectLst>
              <a:outerShdw blurRad="63500" sx="102000" sy="102000" algn="ctr" rotWithShape="0">
                <a:prstClr val="black">
                  <a:alpha val="40000"/>
                </a:prstClr>
              </a:outerShdw>
            </a:effectLst>
          </p:spPr>
          <p:txBody>
            <a:bodyPr rtlCol="0" anchor="ctr"/>
            <a:p>
              <a:pPr algn="ctr" defTabSz="1218565">
                <a:defRPr/>
              </a:pPr>
              <a:endParaRPr lang="zh-CN" altLang="en-US" kern="0">
                <a:pattFill prst="pct5">
                  <a:fgClr>
                    <a:schemeClr val="accent1"/>
                  </a:fgClr>
                  <a:bgClr>
                    <a:schemeClr val="bg1"/>
                  </a:bgClr>
                </a:pattFill>
                <a:latin typeface="Palatino Linotype" panose="02040502050505030304"/>
                <a:ea typeface="宋体" panose="02010600030101010101" pitchFamily="2" charset="-122"/>
              </a:endParaRPr>
            </a:p>
          </p:txBody>
        </p:sp>
      </p:grpSp>
      <p:sp>
        <p:nvSpPr>
          <p:cNvPr id="3" name="文本框 2"/>
          <p:cNvSpPr txBox="1"/>
          <p:nvPr/>
        </p:nvSpPr>
        <p:spPr>
          <a:xfrm>
            <a:off x="1932940" y="652780"/>
            <a:ext cx="9746615" cy="640080"/>
          </a:xfrm>
          <a:prstGeom prst="rect">
            <a:avLst/>
          </a:prstGeom>
          <a:noFill/>
        </p:spPr>
        <p:txBody>
          <a:bodyPr wrap="square" rtlCol="0">
            <a:spAutoFit/>
            <a:scene3d>
              <a:camera prst="orthographicFront"/>
              <a:lightRig rig="threePt" dir="t"/>
            </a:scene3d>
          </a:bodyPr>
          <a:p>
            <a:pPr algn="ctr"/>
            <a:r>
              <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六、</a:t>
            </a:r>
            <a:r>
              <a:rPr lang="en-US" altLang="zh-CN"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  </a:t>
            </a:r>
            <a:r>
              <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charset="-122"/>
                <a:ea typeface="华文琥珀" panose="02010800040101010101" charset="-122"/>
              </a:rPr>
              <a:t>放开社区药品目录、提高社区报销比例</a:t>
            </a:r>
            <a:endParaRPr lang="zh-CN" altLang="en-US" sz="3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FillTx/>
              <a:latin typeface="华文琥珀" panose="02010800040101010101" charset="-122"/>
              <a:ea typeface="华文琥珀" panose="02010800040101010101" charset="-122"/>
            </a:endParaRPr>
          </a:p>
        </p:txBody>
      </p:sp>
      <p:pic>
        <p:nvPicPr>
          <p:cNvPr id="7" name="图片 6"/>
          <p:cNvPicPr>
            <a:picLocks noChangeAspect="1"/>
          </p:cNvPicPr>
          <p:nvPr/>
        </p:nvPicPr>
        <p:blipFill>
          <a:blip r:embed="rId1"/>
          <a:srcRect l="20500" t="6900" r="22967" b="6367"/>
          <a:stretch>
            <a:fillRect/>
          </a:stretch>
        </p:blipFill>
        <p:spPr>
          <a:xfrm>
            <a:off x="219710" y="234315"/>
            <a:ext cx="1713230" cy="262826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文本占位符 37890"/>
          <p:cNvSpPr>
            <a:spLocks noGrp="1"/>
          </p:cNvSpPr>
          <p:nvPr>
            <p:ph idx="1"/>
          </p:nvPr>
        </p:nvSpPr>
        <p:spPr>
          <a:xfrm>
            <a:off x="1705610" y="1270000"/>
            <a:ext cx="8856663" cy="5472113"/>
          </a:xfrm>
        </p:spPr>
        <p:txBody>
          <a:bodyPr anchor="t"/>
          <a:p>
            <a:pPr>
              <a:lnSpc>
                <a:spcPct val="90000"/>
              </a:lnSpc>
              <a:buNone/>
            </a:pPr>
            <a:endParaRPr lang="en-US" altLang="zh-CN">
              <a:latin typeface="宋体" panose="02010600030101010101" pitchFamily="2" charset="-122"/>
              <a:ea typeface="宋体" panose="02010600030101010101" pitchFamily="2" charset="-122"/>
            </a:endParaRPr>
          </a:p>
          <a:p>
            <a:pPr>
              <a:lnSpc>
                <a:spcPct val="90000"/>
              </a:lnSpc>
              <a:buNone/>
            </a:pPr>
            <a:endParaRPr lang="en-US" altLang="zh-CN">
              <a:latin typeface="宋体" panose="02010600030101010101" pitchFamily="2" charset="-122"/>
              <a:ea typeface="宋体" panose="02010600030101010101" pitchFamily="2" charset="-122"/>
            </a:endParaRPr>
          </a:p>
        </p:txBody>
      </p:sp>
      <p:sp>
        <p:nvSpPr>
          <p:cNvPr id="5123" name="矩形 37892"/>
          <p:cNvSpPr>
            <a:spLocks noGrp="1"/>
          </p:cNvSpPr>
          <p:nvPr/>
        </p:nvSpPr>
        <p:spPr>
          <a:xfrm>
            <a:off x="1529398" y="914400"/>
            <a:ext cx="9464675" cy="6191250"/>
          </a:xfrm>
          <a:prstGeom prst="rect">
            <a:avLst/>
          </a:prstGeom>
          <a:noFill/>
          <a:ln w="9525">
            <a:noFill/>
          </a:ln>
        </p:spPr>
        <p:txBody>
          <a:bodyPr anchor="t"/>
          <a:p>
            <a:pPr marL="342900" lvl="0" indent="-342900" eaLnBrk="0" latinLnBrk="1" hangingPunct="0">
              <a:lnSpc>
                <a:spcPct val="90000"/>
              </a:lnSpc>
              <a:spcBef>
                <a:spcPts val="25"/>
              </a:spcBef>
            </a:pPr>
            <a:endParaRPr lang="en-US" altLang="zh-CN" sz="3200">
              <a:latin typeface="宋体" panose="02010600030101010101" pitchFamily="2" charset="-122"/>
              <a:ea typeface="宋体" panose="02010600030101010101" pitchFamily="2" charset="-122"/>
            </a:endParaRPr>
          </a:p>
          <a:p>
            <a:pPr marL="342900" lvl="0" indent="-342900" eaLnBrk="0" latinLnBrk="1" hangingPunct="0">
              <a:lnSpc>
                <a:spcPct val="80000"/>
              </a:lnSpc>
              <a:spcBef>
                <a:spcPct val="20000"/>
              </a:spcBef>
            </a:pPr>
            <a:endParaRPr lang="en-US" altLang="zh-CN" sz="3200">
              <a:latin typeface="宋体" panose="02010600030101010101" pitchFamily="2" charset="-122"/>
              <a:ea typeface="宋体" panose="02010600030101010101" pitchFamily="2" charset="-122"/>
            </a:endParaRPr>
          </a:p>
        </p:txBody>
      </p:sp>
      <p:sp>
        <p:nvSpPr>
          <p:cNvPr id="5124" name="文本框 40962"/>
          <p:cNvSpPr txBox="1"/>
          <p:nvPr/>
        </p:nvSpPr>
        <p:spPr>
          <a:xfrm>
            <a:off x="361315" y="1063625"/>
            <a:ext cx="11471275" cy="5496560"/>
          </a:xfrm>
          <a:prstGeom prst="rect">
            <a:avLst/>
          </a:prstGeom>
          <a:noFill/>
          <a:ln w="9525">
            <a:noFill/>
          </a:ln>
        </p:spPr>
        <p:txBody>
          <a:bodyPr wrap="square" anchor="t">
            <a:spAutoFit/>
          </a:bodyPr>
          <a:p>
            <a:pPr lvl="0" indent="0"/>
            <a:r>
              <a:rPr lang="en-US" altLang="zh-CN" sz="3200" b="1" dirty="0">
                <a:latin typeface="宋体" panose="02010600030101010101" pitchFamily="2" charset="-122"/>
                <a:ea typeface="宋体" panose="02010600030101010101" pitchFamily="2" charset="-122"/>
              </a:rPr>
              <a:t> </a:t>
            </a:r>
            <a:r>
              <a:rPr lang="en-US" altLang="zh-CN" sz="3200">
                <a:latin typeface="宋体" panose="02010600030101010101" pitchFamily="2" charset="-122"/>
                <a:ea typeface="宋体" panose="02010600030101010101" pitchFamily="2" charset="-122"/>
                <a:sym typeface="Arial" panose="020B0604020202020204" pitchFamily="34" charset="0"/>
              </a:rPr>
              <a:t>   </a:t>
            </a:r>
            <a:r>
              <a:rPr lang="en-US" altLang="en-US" sz="2800" dirty="0">
                <a:latin typeface="宋体" panose="02010600030101010101" pitchFamily="2" charset="-122"/>
                <a:ea typeface="宋体" panose="02010600030101010101" pitchFamily="2" charset="-122"/>
              </a:rPr>
              <a:t>5</a:t>
            </a:r>
            <a:r>
              <a:rPr lang="en-US" altLang="zh-CN" sz="2800">
                <a:latin typeface="宋体" panose="02010600030101010101" pitchFamily="2" charset="-122"/>
                <a:ea typeface="宋体" panose="02010600030101010101" pitchFamily="2" charset="-122"/>
                <a:sym typeface="Arial" panose="020B0604020202020204" pitchFamily="34" charset="0"/>
              </a:rPr>
              <a:t>.</a:t>
            </a:r>
            <a:r>
              <a:rPr lang="zh-CN" altLang="en-US" sz="2800" b="1" dirty="0">
                <a:latin typeface="宋体" panose="02010600030101010101" pitchFamily="2" charset="-122"/>
                <a:ea typeface="宋体" panose="02010600030101010101" pitchFamily="2" charset="-122"/>
              </a:rPr>
              <a:t>社区药品长处方规定</a:t>
            </a:r>
            <a:r>
              <a:rPr lang="zh-CN" altLang="en-US" sz="2800" dirty="0">
                <a:latin typeface="宋体" panose="02010600030101010101" pitchFamily="2" charset="-122"/>
                <a:ea typeface="宋体" panose="02010600030101010101" pitchFamily="2" charset="-122"/>
              </a:rPr>
              <a:t>：对于在社区进行</a:t>
            </a:r>
            <a:r>
              <a:rPr lang="zh-CN" altLang="en-US" sz="2800" b="1" dirty="0">
                <a:ln w="22225">
                  <a:solidFill>
                    <a:srgbClr val="C00000"/>
                  </a:solidFill>
                  <a:prstDash val="solid"/>
                </a:ln>
                <a:solidFill>
                  <a:srgbClr val="C00000"/>
                </a:solidFill>
                <a:effectLst/>
                <a:latin typeface="宋体" panose="02010600030101010101" pitchFamily="2" charset="-122"/>
                <a:ea typeface="宋体" panose="02010600030101010101" pitchFamily="2" charset="-122"/>
              </a:rPr>
              <a:t>高血压、 糖尿病、冠心病、脑血管病</a:t>
            </a:r>
            <a:r>
              <a:rPr lang="zh-CN" altLang="en-US" sz="2800" dirty="0">
                <a:latin typeface="宋体" panose="02010600030101010101" pitchFamily="2" charset="-122"/>
                <a:ea typeface="宋体" panose="02010600030101010101" pitchFamily="2" charset="-122"/>
              </a:rPr>
              <a:t>四大慢性疾病稳定期治疗的患者严格按照卫生计生部门的基本条件执行：</a:t>
            </a:r>
            <a:endParaRPr lang="zh-CN" altLang="en-US" sz="2800" dirty="0">
              <a:latin typeface="宋体" panose="02010600030101010101" pitchFamily="2" charset="-122"/>
              <a:ea typeface="宋体" panose="02010600030101010101" pitchFamily="2" charset="-122"/>
            </a:endParaRPr>
          </a:p>
          <a:p>
            <a:pPr lvl="0" indent="0">
              <a:lnSpc>
                <a:spcPts val="4000"/>
              </a:lnSpc>
            </a:pPr>
            <a:r>
              <a:rPr lang="zh-CN" altLang="en-US" sz="2800" dirty="0">
                <a:latin typeface="宋体" panose="02010600030101010101" pitchFamily="2" charset="-122"/>
                <a:ea typeface="宋体" panose="02010600030101010101" pitchFamily="2" charset="-122"/>
              </a:rPr>
              <a:t>    </a:t>
            </a:r>
            <a:r>
              <a:rPr lang="en-US" altLang="zh-CN" sz="2800"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疾病诊断明确（二级医院诊断书）；</a:t>
            </a:r>
            <a:endParaRPr lang="zh-CN" altLang="en-US" sz="2800" b="1" dirty="0">
              <a:latin typeface="宋体" panose="02010600030101010101" pitchFamily="2" charset="-122"/>
              <a:ea typeface="宋体" panose="02010600030101010101" pitchFamily="2" charset="-122"/>
            </a:endParaRPr>
          </a:p>
          <a:p>
            <a:pPr lvl="0" indent="0">
              <a:lnSpc>
                <a:spcPts val="4000"/>
              </a:lnSpc>
            </a:pPr>
            <a:r>
              <a:rPr lang="zh-CN" altLang="en-US" sz="2800" dirty="0">
                <a:latin typeface="宋体" panose="02010600030101010101" pitchFamily="2" charset="-122"/>
                <a:ea typeface="宋体" panose="02010600030101010101" pitchFamily="2" charset="-122"/>
              </a:rPr>
              <a:t>    </a:t>
            </a:r>
            <a:r>
              <a:rPr lang="en-US" altLang="zh-CN" sz="2800" dirty="0">
                <a:latin typeface="宋体" panose="02010600030101010101" pitchFamily="2" charset="-122"/>
                <a:ea typeface="宋体" panose="02010600030101010101" pitchFamily="2" charset="-122"/>
              </a:rPr>
              <a:t>(2)</a:t>
            </a:r>
            <a:r>
              <a:rPr lang="zh-CN" altLang="en-US" sz="2800" b="1" dirty="0">
                <a:latin typeface="宋体" panose="02010600030101010101" pitchFamily="2" charset="-122"/>
                <a:ea typeface="宋体" panose="02010600030101010101" pitchFamily="2" charset="-122"/>
              </a:rPr>
              <a:t>治疗方案确定，长期服用同一类药物；</a:t>
            </a:r>
            <a:endParaRPr lang="zh-CN" altLang="en-US" sz="2800" b="1" dirty="0">
              <a:latin typeface="宋体" panose="02010600030101010101" pitchFamily="2" charset="-122"/>
              <a:ea typeface="宋体" panose="02010600030101010101" pitchFamily="2" charset="-122"/>
            </a:endParaRPr>
          </a:p>
          <a:p>
            <a:pPr lvl="0" indent="0">
              <a:lnSpc>
                <a:spcPts val="4000"/>
              </a:lnSpc>
            </a:pPr>
            <a:r>
              <a:rPr lang="zh-CN" altLang="en-US" sz="2800" dirty="0">
                <a:latin typeface="宋体" panose="02010600030101010101" pitchFamily="2" charset="-122"/>
                <a:ea typeface="宋体" panose="02010600030101010101" pitchFamily="2" charset="-122"/>
              </a:rPr>
              <a:t>    </a:t>
            </a:r>
            <a:r>
              <a:rPr lang="en-US" altLang="en-US" sz="2800" dirty="0">
                <a:latin typeface="宋体" panose="02010600030101010101" pitchFamily="2" charset="-122"/>
                <a:ea typeface="宋体" panose="02010600030101010101" pitchFamily="2" charset="-122"/>
              </a:rPr>
              <a:t>(3)</a:t>
            </a:r>
            <a:r>
              <a:rPr lang="zh-CN" altLang="en-US" sz="2800" b="1" dirty="0">
                <a:latin typeface="宋体" panose="02010600030101010101" pitchFamily="2" charset="-122"/>
                <a:ea typeface="宋体" panose="02010600030101010101" pitchFamily="2" charset="-122"/>
              </a:rPr>
              <a:t>病情稳定，适合在社区诊疗或居家口服药物；</a:t>
            </a:r>
            <a:endParaRPr lang="zh-CN" altLang="en-US" sz="2800" b="1" dirty="0">
              <a:latin typeface="宋体" panose="02010600030101010101" pitchFamily="2" charset="-122"/>
              <a:ea typeface="宋体" panose="02010600030101010101" pitchFamily="2" charset="-122"/>
            </a:endParaRPr>
          </a:p>
          <a:p>
            <a:pPr lvl="0" indent="0">
              <a:lnSpc>
                <a:spcPts val="4000"/>
              </a:lnSpc>
            </a:pPr>
            <a:r>
              <a:rPr lang="zh-CN" altLang="en-US" sz="2800" dirty="0">
                <a:latin typeface="宋体" panose="02010600030101010101" pitchFamily="2" charset="-122"/>
                <a:ea typeface="宋体" panose="02010600030101010101" pitchFamily="2" charset="-122"/>
              </a:rPr>
              <a:t>    </a:t>
            </a:r>
            <a:r>
              <a:rPr lang="en-US" altLang="zh-CN" sz="2800" dirty="0">
                <a:latin typeface="宋体" panose="02010600030101010101" pitchFamily="2" charset="-122"/>
                <a:ea typeface="宋体" panose="02010600030101010101" pitchFamily="2" charset="-122"/>
              </a:rPr>
              <a:t>(4)</a:t>
            </a:r>
            <a:r>
              <a:rPr lang="zh-CN" altLang="en-US" sz="2800" b="1" dirty="0">
                <a:latin typeface="宋体" panose="02010600030101010101" pitchFamily="2" charset="-122"/>
                <a:ea typeface="宋体" panose="02010600030101010101" pitchFamily="2" charset="-122"/>
              </a:rPr>
              <a:t>已在社区建立电子健康档案；</a:t>
            </a:r>
            <a:endParaRPr lang="zh-CN" altLang="en-US" sz="2800" b="1" dirty="0">
              <a:latin typeface="宋体" panose="02010600030101010101" pitchFamily="2" charset="-122"/>
              <a:ea typeface="宋体" panose="02010600030101010101" pitchFamily="2" charset="-122"/>
            </a:endParaRPr>
          </a:p>
          <a:p>
            <a:pPr lvl="0" indent="0">
              <a:lnSpc>
                <a:spcPts val="4000"/>
              </a:lnSpc>
            </a:pPr>
            <a:r>
              <a:rPr lang="zh-CN" altLang="en-US" sz="2800" dirty="0">
                <a:latin typeface="宋体" panose="02010600030101010101" pitchFamily="2" charset="-122"/>
                <a:ea typeface="宋体" panose="02010600030101010101" pitchFamily="2" charset="-122"/>
              </a:rPr>
              <a:t>    </a:t>
            </a:r>
            <a:r>
              <a:rPr lang="en-US" altLang="zh-CN" sz="2800" dirty="0">
                <a:latin typeface="宋体" panose="02010600030101010101" pitchFamily="2" charset="-122"/>
                <a:ea typeface="宋体" panose="02010600030101010101" pitchFamily="2" charset="-122"/>
              </a:rPr>
              <a:t>(5)</a:t>
            </a:r>
            <a:r>
              <a:rPr lang="zh-CN" altLang="en-US" sz="2800" b="1" dirty="0">
                <a:latin typeface="宋体" panose="02010600030101010101" pitchFamily="2" charset="-122"/>
                <a:ea typeface="宋体" panose="02010600030101010101" pitchFamily="2" charset="-122"/>
              </a:rPr>
              <a:t>已签订家庭医生式服务协议。</a:t>
            </a:r>
            <a:endParaRPr lang="zh-CN" altLang="en-US" sz="2800" b="1" dirty="0">
              <a:latin typeface="宋体" panose="02010600030101010101" pitchFamily="2" charset="-122"/>
              <a:ea typeface="宋体" panose="02010600030101010101" pitchFamily="2" charset="-122"/>
            </a:endParaRPr>
          </a:p>
          <a:p>
            <a:pPr lvl="0" indent="0">
              <a:lnSpc>
                <a:spcPts val="4000"/>
              </a:lnSpc>
            </a:pPr>
            <a:r>
              <a:rPr lang="en-US" altLang="zh-CN" sz="2800">
                <a:latin typeface="宋体" panose="02010600030101010101" pitchFamily="2" charset="-122"/>
                <a:ea typeface="宋体" panose="02010600030101010101" pitchFamily="2" charset="-122"/>
                <a:sym typeface="Arial" panose="020B0604020202020204" pitchFamily="34" charset="0"/>
              </a:rPr>
              <a:t>   6.</a:t>
            </a:r>
            <a:r>
              <a:rPr lang="zh-CN" altLang="en-US" sz="2800">
                <a:latin typeface="宋体" panose="02010600030101010101" pitchFamily="2" charset="-122"/>
                <a:ea typeface="宋体" panose="02010600030101010101" pitchFamily="2" charset="-122"/>
                <a:sym typeface="Arial" panose="020B0604020202020204" pitchFamily="34" charset="0"/>
              </a:rPr>
              <a:t>因病情需要在</a:t>
            </a:r>
            <a:r>
              <a:rPr lang="zh-CN" altLang="en-US" sz="2800" b="1">
                <a:ln w="22225">
                  <a:solidFill>
                    <a:srgbClr val="C00000"/>
                  </a:solidFill>
                  <a:prstDash val="solid"/>
                </a:ln>
                <a:solidFill>
                  <a:srgbClr val="C00000"/>
                </a:solidFill>
                <a:effectLst/>
                <a:latin typeface="宋体" panose="02010600030101010101" pitchFamily="2" charset="-122"/>
                <a:ea typeface="宋体" panose="02010600030101010101" pitchFamily="2" charset="-122"/>
                <a:sym typeface="Arial" panose="020B0604020202020204" pitchFamily="34" charset="0"/>
              </a:rPr>
              <a:t>本市定点医疗机构之间进行转诊</a:t>
            </a:r>
            <a:r>
              <a:rPr lang="zh-CN" altLang="en-US" sz="2800">
                <a:latin typeface="宋体" panose="02010600030101010101" pitchFamily="2" charset="-122"/>
                <a:ea typeface="宋体" panose="02010600030101010101" pitchFamily="2" charset="-122"/>
                <a:sym typeface="Arial" panose="020B0604020202020204" pitchFamily="34" charset="0"/>
              </a:rPr>
              <a:t>的，需填写《北京市医保转诊单》并将信息写入社保卡后纳入医保支付范围。</a:t>
            </a:r>
            <a:endParaRPr lang="zh-CN" altLang="en-US" sz="2800" dirty="0">
              <a:latin typeface="宋体" panose="02010600030101010101" pitchFamily="2" charset="-122"/>
              <a:ea typeface="宋体" panose="02010600030101010101" pitchFamily="2" charset="-122"/>
            </a:endParaRPr>
          </a:p>
          <a:p>
            <a:pPr lvl="0" indent="0">
              <a:lnSpc>
                <a:spcPts val="4000"/>
              </a:lnSpc>
            </a:pPr>
            <a:r>
              <a:rPr lang="zh-CN" altLang="en-US" sz="2400" dirty="0">
                <a:latin typeface="宋体" panose="02010600030101010101" pitchFamily="2" charset="-122"/>
                <a:ea typeface="宋体" panose="02010600030101010101" pitchFamily="2" charset="-122"/>
              </a:rPr>
              <a:t>                     </a:t>
            </a:r>
            <a:r>
              <a:rPr lang="zh-CN" altLang="en-US" sz="2800" b="1">
                <a:ln>
                  <a:solidFill>
                    <a:srgbClr val="C00000"/>
                  </a:solidFill>
                </a:ln>
                <a:solidFill>
                  <a:srgbClr val="C00000"/>
                </a:solidFill>
                <a:latin typeface="华文中宋" panose="02010600040101010101" charset="-122"/>
                <a:ea typeface="华文中宋" panose="02010600040101010101" charset="-122"/>
                <a:sym typeface="+mn-ea"/>
              </a:rPr>
              <a:t>医保报销政策咨询电话 </a:t>
            </a:r>
            <a:r>
              <a:rPr lang="en-US" altLang="zh-CN" sz="2800" b="1">
                <a:ln>
                  <a:solidFill>
                    <a:srgbClr val="C00000"/>
                  </a:solidFill>
                </a:ln>
                <a:solidFill>
                  <a:srgbClr val="C00000"/>
                </a:solidFill>
                <a:latin typeface="华文中宋" panose="02010600040101010101" charset="-122"/>
                <a:ea typeface="华文中宋" panose="02010600040101010101" charset="-122"/>
                <a:sym typeface="+mn-ea"/>
              </a:rPr>
              <a:t>12333</a:t>
            </a:r>
            <a:endParaRPr lang="en-US" altLang="zh-CN" sz="2800" b="1" dirty="0">
              <a:ln>
                <a:solidFill>
                  <a:srgbClr val="C00000"/>
                </a:solidFill>
              </a:ln>
              <a:solidFill>
                <a:srgbClr val="C00000"/>
              </a:solidFill>
              <a:latin typeface="华文中宋" panose="02010600040101010101" charset="-122"/>
              <a:ea typeface="华文中宋" panose="02010600040101010101" charset="-122"/>
              <a:sym typeface="+mn-ea"/>
            </a:endParaRPr>
          </a:p>
        </p:txBody>
      </p:sp>
      <p:sp>
        <p:nvSpPr>
          <p:cNvPr id="4" name="文本框 3"/>
          <p:cNvSpPr txBox="1"/>
          <p:nvPr/>
        </p:nvSpPr>
        <p:spPr>
          <a:xfrm>
            <a:off x="3349625" y="384810"/>
            <a:ext cx="6126480" cy="678815"/>
          </a:xfrm>
          <a:prstGeom prst="rect">
            <a:avLst/>
          </a:prstGeom>
          <a:noFill/>
        </p:spPr>
        <p:txBody>
          <a:bodyPr wrap="none" rtlCol="0" anchor="t">
            <a:spAutoFit/>
          </a:bodyPr>
          <a:p>
            <a:r>
              <a:rPr lang="zh-CN" altLang="en-US"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六项医保政策</a:t>
            </a:r>
            <a:r>
              <a:rPr lang="en-US" altLang="zh-CN"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一揽子</a:t>
            </a:r>
            <a:r>
              <a:rPr lang="en-US" altLang="zh-CN"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调整</a:t>
            </a:r>
            <a:endParaRPr lang="zh-CN" altLang="en-US" sz="3600">
              <a:ln>
                <a:solidFill>
                  <a:srgbClr val="C00000"/>
                </a:solidFill>
              </a:ln>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1521</Words>
  <Application>WPS 演示</Application>
  <PresentationFormat>自定义</PresentationFormat>
  <Paragraphs>126</Paragraphs>
  <Slides>8</Slides>
  <Notes>55</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8</vt:i4>
      </vt:variant>
    </vt:vector>
  </HeadingPairs>
  <TitlesOfParts>
    <vt:vector size="18" baseType="lpstr">
      <vt:lpstr>Arial</vt:lpstr>
      <vt:lpstr>宋体</vt:lpstr>
      <vt:lpstr>Wingdings</vt:lpstr>
      <vt:lpstr>华文中宋</vt:lpstr>
      <vt:lpstr>Calibri</vt:lpstr>
      <vt:lpstr>Palatino Linotype</vt:lpstr>
      <vt:lpstr>华文琥珀</vt:lpstr>
      <vt:lpstr>微软雅黑</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http://sdwm.org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68</dc:title>
  <dc:creator>SDWM</dc:creator>
  <cp:lastModifiedBy>Administrator</cp:lastModifiedBy>
  <cp:revision>806</cp:revision>
  <dcterms:created xsi:type="dcterms:W3CDTF">2015-10-09T08:54:00Z</dcterms:created>
  <dcterms:modified xsi:type="dcterms:W3CDTF">2017-03-31T00:07:42Z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